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256" r:id="rId2"/>
    <p:sldId id="257" r:id="rId3"/>
    <p:sldId id="259" r:id="rId4"/>
    <p:sldId id="321" r:id="rId5"/>
    <p:sldId id="260" r:id="rId6"/>
    <p:sldId id="261" r:id="rId7"/>
    <p:sldId id="305" r:id="rId8"/>
    <p:sldId id="306" r:id="rId9"/>
    <p:sldId id="322" r:id="rId10"/>
    <p:sldId id="270" r:id="rId11"/>
    <p:sldId id="308" r:id="rId12"/>
    <p:sldId id="266" r:id="rId13"/>
    <p:sldId id="319" r:id="rId14"/>
    <p:sldId id="267" r:id="rId15"/>
    <p:sldId id="271" r:id="rId16"/>
    <p:sldId id="272" r:id="rId17"/>
    <p:sldId id="273" r:id="rId18"/>
    <p:sldId id="275" r:id="rId19"/>
    <p:sldId id="299" r:id="rId20"/>
    <p:sldId id="276" r:id="rId21"/>
    <p:sldId id="279" r:id="rId22"/>
    <p:sldId id="298" r:id="rId23"/>
    <p:sldId id="280" r:id="rId24"/>
    <p:sldId id="282" r:id="rId25"/>
    <p:sldId id="283" r:id="rId26"/>
    <p:sldId id="285" r:id="rId27"/>
    <p:sldId id="286" r:id="rId28"/>
    <p:sldId id="320" r:id="rId29"/>
    <p:sldId id="288" r:id="rId30"/>
    <p:sldId id="289" r:id="rId31"/>
    <p:sldId id="29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Harris" initials="CH" lastIdx="4" clrIdx="0">
    <p:extLst>
      <p:ext uri="{19B8F6BF-5375-455C-9EA6-DF929625EA0E}">
        <p15:presenceInfo xmlns:p15="http://schemas.microsoft.com/office/powerpoint/2012/main" userId="880bec39df4bbac3" providerId="Windows Live"/>
      </p:ext>
    </p:extLst>
  </p:cmAuthor>
  <p:cmAuthor id="2" name="Erin Kremer" initials="EK" lastIdx="6" clrIdx="1">
    <p:extLst>
      <p:ext uri="{19B8F6BF-5375-455C-9EA6-DF929625EA0E}">
        <p15:presenceInfo xmlns:p15="http://schemas.microsoft.com/office/powerpoint/2012/main" userId="Erin Kre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05" autoAdjust="0"/>
    <p:restoredTop sz="85170" autoAdjust="0"/>
  </p:normalViewPr>
  <p:slideViewPr>
    <p:cSldViewPr snapToGrid="0">
      <p:cViewPr varScale="1">
        <p:scale>
          <a:sx n="91" d="100"/>
          <a:sy n="91" d="100"/>
        </p:scale>
        <p:origin x="466" y="58"/>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9/26/2025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38A77-7129-4B62-B3F2-8273FC3E7FCA}" type="datetimeFigureOut">
              <a:rPr lang="en-US" smtClean="0"/>
              <a:t>9/26/2025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F4897-6078-4538-85D1-77B3AFD6576E}" type="slidenum">
              <a:rPr lang="en-US" smtClean="0"/>
              <a:t>‹#›</a:t>
            </a:fld>
            <a:endParaRPr lang="en-US"/>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a:t>
            </a:fld>
            <a:endParaRPr lang="en-US"/>
          </a:p>
        </p:txBody>
      </p:sp>
    </p:spTree>
    <p:extLst>
      <p:ext uri="{BB962C8B-B14F-4D97-AF65-F5344CB8AC3E}">
        <p14:creationId xmlns:p14="http://schemas.microsoft.com/office/powerpoint/2010/main" val="238087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14</a:t>
            </a:fld>
            <a:endParaRPr lang="en-US"/>
          </a:p>
        </p:txBody>
      </p:sp>
    </p:spTree>
    <p:extLst>
      <p:ext uri="{BB962C8B-B14F-4D97-AF65-F5344CB8AC3E}">
        <p14:creationId xmlns:p14="http://schemas.microsoft.com/office/powerpoint/2010/main" val="1733303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15</a:t>
            </a:fld>
            <a:endParaRPr lang="en-US"/>
          </a:p>
        </p:txBody>
      </p:sp>
    </p:spTree>
    <p:extLst>
      <p:ext uri="{BB962C8B-B14F-4D97-AF65-F5344CB8AC3E}">
        <p14:creationId xmlns:p14="http://schemas.microsoft.com/office/powerpoint/2010/main" val="3035392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fontAlgn="base">
              <a:spcBef>
                <a:spcPct val="0"/>
              </a:spcBef>
              <a:spcAft>
                <a:spcPct val="0"/>
              </a:spcAft>
              <a:defRPr/>
            </a:pPr>
            <a:fld id="{9F882943-4E5B-5347-9239-EAE21559976D}" type="slidenum">
              <a:rPr lang="en-US" altLang="en-US">
                <a:solidFill>
                  <a:prstClr val="black"/>
                </a:solidFill>
                <a:latin typeface="Calibri" panose="020F0502020204030204" pitchFamily="34" charset="0"/>
              </a:rPr>
              <a:pPr defTabSz="931774" fontAlgn="base">
                <a:spcBef>
                  <a:spcPct val="0"/>
                </a:spcBef>
                <a:spcAft>
                  <a:spcPct val="0"/>
                </a:spcAft>
                <a:defRPr/>
              </a:pPr>
              <a:t>22</a:t>
            </a:fld>
            <a:endParaRPr lang="en-US"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61306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30</a:t>
            </a:fld>
            <a:endParaRPr lang="en-US"/>
          </a:p>
        </p:txBody>
      </p:sp>
    </p:spTree>
    <p:extLst>
      <p:ext uri="{BB962C8B-B14F-4D97-AF65-F5344CB8AC3E}">
        <p14:creationId xmlns:p14="http://schemas.microsoft.com/office/powerpoint/2010/main" val="3702461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31</a:t>
            </a:fld>
            <a:endParaRPr lang="en-US"/>
          </a:p>
        </p:txBody>
      </p:sp>
    </p:spTree>
    <p:extLst>
      <p:ext uri="{BB962C8B-B14F-4D97-AF65-F5344CB8AC3E}">
        <p14:creationId xmlns:p14="http://schemas.microsoft.com/office/powerpoint/2010/main" val="1627949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dirty="0"/>
          </a:p>
        </p:txBody>
      </p:sp>
    </p:spTree>
    <p:extLst>
      <p:ext uri="{BB962C8B-B14F-4D97-AF65-F5344CB8AC3E}">
        <p14:creationId xmlns:p14="http://schemas.microsoft.com/office/powerpoint/2010/main" val="2500643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a:t>
            </a:fld>
            <a:endParaRPr lang="en-US"/>
          </a:p>
        </p:txBody>
      </p:sp>
    </p:spTree>
    <p:extLst>
      <p:ext uri="{BB962C8B-B14F-4D97-AF65-F5344CB8AC3E}">
        <p14:creationId xmlns:p14="http://schemas.microsoft.com/office/powerpoint/2010/main" val="4097196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7</a:t>
            </a:fld>
            <a:endParaRPr lang="en-US"/>
          </a:p>
        </p:txBody>
      </p:sp>
    </p:spTree>
    <p:extLst>
      <p:ext uri="{BB962C8B-B14F-4D97-AF65-F5344CB8AC3E}">
        <p14:creationId xmlns:p14="http://schemas.microsoft.com/office/powerpoint/2010/main" val="3233973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8</a:t>
            </a:fld>
            <a:endParaRPr lang="en-US" dirty="0"/>
          </a:p>
        </p:txBody>
      </p:sp>
    </p:spTree>
    <p:extLst>
      <p:ext uri="{BB962C8B-B14F-4D97-AF65-F5344CB8AC3E}">
        <p14:creationId xmlns:p14="http://schemas.microsoft.com/office/powerpoint/2010/main" val="2150453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10</a:t>
            </a:fld>
            <a:endParaRPr lang="en-US"/>
          </a:p>
        </p:txBody>
      </p:sp>
    </p:spTree>
    <p:extLst>
      <p:ext uri="{BB962C8B-B14F-4D97-AF65-F5344CB8AC3E}">
        <p14:creationId xmlns:p14="http://schemas.microsoft.com/office/powerpoint/2010/main" val="1187451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11</a:t>
            </a:fld>
            <a:endParaRPr lang="en-US"/>
          </a:p>
        </p:txBody>
      </p:sp>
    </p:spTree>
    <p:extLst>
      <p:ext uri="{BB962C8B-B14F-4D97-AF65-F5344CB8AC3E}">
        <p14:creationId xmlns:p14="http://schemas.microsoft.com/office/powerpoint/2010/main" val="2217900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12</a:t>
            </a:fld>
            <a:endParaRPr lang="en-US"/>
          </a:p>
        </p:txBody>
      </p:sp>
    </p:spTree>
    <p:extLst>
      <p:ext uri="{BB962C8B-B14F-4D97-AF65-F5344CB8AC3E}">
        <p14:creationId xmlns:p14="http://schemas.microsoft.com/office/powerpoint/2010/main" val="3496387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F7CAE-FCB6-41C1-AF80-2469D955A0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4338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9/26/2025</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txBody>
            <a:bodyPr/>
            <a:lstStyle/>
            <a:p>
              <a:endParaRPr lang="en-US"/>
            </a:p>
          </p:txBody>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txBody>
            <a:bodyPr/>
            <a:lstStyle/>
            <a:p>
              <a:endParaRPr lang="en-US"/>
            </a:p>
          </p:txBody>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9/26/2025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9/26/2025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9/26/2025</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txBody>
          <a:bodyPr/>
          <a:lstStyle/>
          <a:p>
            <a:endParaRPr lang="en-US"/>
          </a:p>
        </p:txBody>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txBody>
          <a:bodyPr/>
          <a:lstStyle/>
          <a:p>
            <a:endParaRPr lang="en-US"/>
          </a:p>
        </p:txBody>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txBody>
          <a:bodyPr/>
          <a:lstStyle/>
          <a:p>
            <a:endParaRPr lang="en-US"/>
          </a:p>
        </p:txBody>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txBody>
          <a:bodyPr/>
          <a:lstStyle/>
          <a:p>
            <a:endParaRPr lang="en-US"/>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9/26/2025</a:t>
            </a:fld>
            <a:endParaRPr lang="en-US"/>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9/26/2025</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9/26/2025</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9/26/2025</a:t>
            </a:fld>
            <a:endParaRPr lang="en-US"/>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a:t>Click to edit Master title style</a:t>
            </a:r>
            <a:endParaRPr lang="en-US" sz="44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txBody>
          <a:bodyPr/>
          <a:lstStyle/>
          <a:p>
            <a:endParaRPr lang="en-US"/>
          </a:p>
        </p:txBody>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txBody>
          <a:bodyPr/>
          <a:lstStyle/>
          <a:p>
            <a:endParaRPr lang="en-US"/>
          </a:p>
        </p:txBody>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hyperlink" Target="https://www.in.gov/idoa/procurement/current-business-opportunities/"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www.in.gov/idoa/mwbe/payaudit.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491916"/>
            <a:ext cx="8361229" cy="4087089"/>
          </a:xfrm>
        </p:spPr>
        <p:txBody>
          <a:bodyPr/>
          <a:lstStyle/>
          <a:p>
            <a:r>
              <a:rPr lang="en-US" sz="2800" b="1" dirty="0">
                <a:latin typeface="Times New Roman" panose="02020603050405020304" pitchFamily="18" charset="0"/>
                <a:cs typeface="Times New Roman" panose="02020603050405020304" pitchFamily="18" charset="0"/>
              </a:rPr>
              <a:t>Request for Proposal 26-85248</a:t>
            </a:r>
            <a:br>
              <a:rPr lang="en-US" sz="2000" b="1">
                <a:latin typeface="Times New Roman" panose="02020603050405020304" pitchFamily="18" charset="0"/>
                <a:cs typeface="Times New Roman" panose="02020603050405020304" pitchFamily="18" charset="0"/>
              </a:rPr>
            </a:br>
            <a:r>
              <a:rPr lang="en-US" sz="2000" b="1">
                <a:latin typeface="Times New Roman" panose="02020603050405020304" pitchFamily="18" charset="0"/>
                <a:cs typeface="Times New Roman" panose="02020603050405020304" pitchFamily="18" charset="0"/>
              </a:rPr>
              <a:t>Correctional Health Care</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On Behalf Of </a:t>
            </a:r>
            <a:br>
              <a:rPr lang="en-US" sz="20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Correction</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3200" b="1" dirty="0">
                <a:latin typeface="Times New Roman" panose="02020603050405020304" pitchFamily="18" charset="0"/>
                <a:cs typeface="Times New Roman" panose="02020603050405020304" pitchFamily="18" charset="0"/>
              </a:rPr>
              <a:t>Pre-Proposal Conference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ANGIE ALEXANDER; PROCUREMENT SPECIALIST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295400" y="2004647"/>
            <a:ext cx="9601200" cy="3804482"/>
          </a:xfrm>
        </p:spPr>
        <p:txBody>
          <a:bodyPr>
            <a:normAutofit fontScale="92500" lnSpcReduction="20000"/>
          </a:bodyPr>
          <a:lstStyle/>
          <a:p>
            <a:r>
              <a:rPr lang="en-US" sz="2600" dirty="0">
                <a:solidFill>
                  <a:srgbClr val="101D49"/>
                </a:solidFill>
                <a:latin typeface="Times New Roman" panose="02020603050405020304" pitchFamily="18" charset="0"/>
                <a:cs typeface="Times New Roman" panose="02020603050405020304" pitchFamily="18" charset="0"/>
              </a:rPr>
              <a:t>Confidential Information (RFP Main Document - Section 1.15)</a:t>
            </a:r>
          </a:p>
          <a:p>
            <a:pPr lvl="1"/>
            <a:r>
              <a:rPr lang="en-US" sz="22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dirty="0">
                <a:solidFill>
                  <a:srgbClr val="101D49"/>
                </a:solidFill>
                <a:latin typeface="Times New Roman" panose="02020603050405020304" pitchFamily="18" charset="0"/>
                <a:cs typeface="Times New Roman" panose="02020603050405020304" pitchFamily="18" charset="0"/>
              </a:rPr>
              <a:t>Attestation Form (Attachment J)</a:t>
            </a:r>
            <a:r>
              <a:rPr lang="en-US" sz="22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2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lvl="1"/>
            <a:r>
              <a:rPr lang="en-US" sz="2200" b="1" i="0" u="sng" dirty="0">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dirty="0">
              <a:solidFill>
                <a:schemeClr val="tx1"/>
              </a:solidFill>
            </a:endParaRPr>
          </a:p>
        </p:txBody>
      </p:sp>
    </p:spTree>
    <p:extLst>
      <p:ext uri="{BB962C8B-B14F-4D97-AF65-F5344CB8AC3E}">
        <p14:creationId xmlns:p14="http://schemas.microsoft.com/office/powerpoint/2010/main" val="4228047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Business Proposal </a:t>
            </a:r>
            <a:r>
              <a:rPr lang="en-US" sz="2400" dirty="0">
                <a:latin typeface="Times New Roman" panose="02020603050405020304" pitchFamily="18" charset="0"/>
                <a:cs typeface="Times New Roman" panose="02020603050405020304" pitchFamily="18" charset="0"/>
              </a:rPr>
              <a:t>(Attachment E)</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52330" y="1872118"/>
            <a:ext cx="9428480" cy="4592292"/>
          </a:xfrm>
        </p:spPr>
        <p:txBody>
          <a:bodyPr>
            <a:normAutofit fontScale="85000" lnSpcReduction="10000"/>
          </a:bodyPr>
          <a:lstStyle/>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five (5) most recently completed fiscal years. If neither of these can be provided, Respondents must explain why and include an income statement and balance sheet for each of the five (5) most recently completed fiscal years. </a:t>
            </a:r>
          </a:p>
          <a:p>
            <a:pPr lvl="1">
              <a:spcBef>
                <a:spcPts val="600"/>
              </a:spcBef>
              <a:spcAft>
                <a:spcPts val="600"/>
              </a:spcAft>
            </a:pPr>
            <a:r>
              <a:rPr lang="en-US" sz="1800" i="0" dirty="0">
                <a:solidFill>
                  <a:srgbClr val="101D49"/>
                </a:solidFill>
                <a:latin typeface="Times New Roman" panose="02020603050405020304" pitchFamily="18" charset="0"/>
                <a:cs typeface="Times New Roman" panose="02020603050405020304"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should review sample State contract and note exceptions to State non-mandatory clauses in Business Proposal and Executive Summary. Mandatory clauses are non-negotiable.</a:t>
            </a:r>
          </a:p>
          <a:p>
            <a:pPr>
              <a:spcBef>
                <a:spcPts val="600"/>
              </a:spcBef>
            </a:pPr>
            <a:r>
              <a:rPr lang="en-US" sz="18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have at least </a:t>
            </a:r>
            <a:r>
              <a:rPr lang="en-US" sz="1800" i="0" dirty="0">
                <a:solidFill>
                  <a:srgbClr val="FF0000"/>
                </a:solidFill>
                <a:latin typeface="Times New Roman" panose="02020603050405020304" pitchFamily="18" charset="0"/>
                <a:cs typeface="Times New Roman" panose="02020603050405020304" pitchFamily="18" charset="0"/>
              </a:rPr>
              <a:t>three (3) references </a:t>
            </a:r>
            <a:r>
              <a:rPr lang="en-US" sz="1800" i="0" dirty="0">
                <a:solidFill>
                  <a:srgbClr val="101D49"/>
                </a:solidFill>
                <a:latin typeface="Times New Roman" panose="02020603050405020304" pitchFamily="18" charset="0"/>
                <a:cs typeface="Times New Roman" panose="02020603050405020304" pitchFamily="18" charset="0"/>
              </a:rPr>
              <a:t>who:</a:t>
            </a:r>
          </a:p>
          <a:p>
            <a:pPr lvl="2">
              <a:spcBef>
                <a:spcPts val="600"/>
              </a:spcBef>
            </a:pPr>
            <a:r>
              <a:rPr lang="en-US" dirty="0">
                <a:solidFill>
                  <a:srgbClr val="101D49"/>
                </a:solidFill>
                <a:latin typeface="Times New Roman" panose="02020603050405020304" pitchFamily="18" charset="0"/>
                <a:cs typeface="Times New Roman" panose="02020603050405020304" pitchFamily="18" charset="0"/>
              </a:rPr>
              <a:t>C</a:t>
            </a:r>
            <a:r>
              <a:rPr lang="en-US" i="0" dirty="0">
                <a:solidFill>
                  <a:srgbClr val="101D49"/>
                </a:solidFill>
                <a:latin typeface="Times New Roman" panose="02020603050405020304" pitchFamily="18" charset="0"/>
                <a:cs typeface="Times New Roman" panose="02020603050405020304" pitchFamily="18" charset="0"/>
              </a:rPr>
              <a:t>an speak to the Respondent’s experience in providing products and/or services that are the same, or similar, to those products and/or services requested in this solicitation</a:t>
            </a:r>
          </a:p>
          <a:p>
            <a:pPr lvl="2">
              <a:spcBef>
                <a:spcPts val="600"/>
              </a:spcBef>
            </a:pPr>
            <a:r>
              <a:rPr lang="en-US" i="0" dirty="0">
                <a:solidFill>
                  <a:srgbClr val="FF0000"/>
                </a:solidFill>
                <a:latin typeface="Times New Roman" panose="02020603050405020304" pitchFamily="18" charset="0"/>
                <a:cs typeface="Times New Roman" panose="02020603050405020304" pitchFamily="18" charset="0"/>
              </a:rPr>
              <a:t>Can speak to the Respondent’s performance on contracts of similar scope for government clients </a:t>
            </a:r>
          </a:p>
          <a:p>
            <a:pPr lvl="1">
              <a:spcBef>
                <a:spcPts val="600"/>
              </a:spcBef>
            </a:pPr>
            <a:r>
              <a:rPr lang="en-US" sz="1800" i="0" dirty="0">
                <a:solidFill>
                  <a:schemeClr val="tx1"/>
                </a:solidFill>
                <a:latin typeface="Times New Roman" panose="02020603050405020304" pitchFamily="18" charset="0"/>
                <a:cs typeface="Times New Roman" panose="02020603050405020304" pitchFamily="18" charset="0"/>
              </a:rPr>
              <a:t>The State of Indiana has the option to contact any/all of the reference </a:t>
            </a:r>
            <a:r>
              <a:rPr lang="en-US" sz="1800" i="0">
                <a:solidFill>
                  <a:schemeClr val="tx1"/>
                </a:solidFill>
                <a:latin typeface="Times New Roman" panose="02020603050405020304" pitchFamily="18" charset="0"/>
                <a:cs typeface="Times New Roman" panose="02020603050405020304" pitchFamily="18" charset="0"/>
              </a:rPr>
              <a:t>information provided. </a:t>
            </a:r>
            <a:endParaRPr lang="en-US" sz="1800" i="0" dirty="0">
              <a:solidFill>
                <a:schemeClr val="tx1"/>
              </a:solidFill>
              <a:latin typeface="Times New Roman" panose="02020603050405020304" pitchFamily="18" charset="0"/>
              <a:cs typeface="Times New Roman" panose="02020603050405020304" pitchFamily="18" charset="0"/>
            </a:endParaRPr>
          </a:p>
          <a:p>
            <a:pPr lvl="1">
              <a:spcBef>
                <a:spcPts val="600"/>
              </a:spcBef>
            </a:pPr>
            <a:endParaRPr lang="en-US" sz="1600" i="0" dirty="0">
              <a:solidFill>
                <a:schemeClr val="tx1"/>
              </a:solidFill>
              <a:latin typeface="Times New Roman" panose="02020603050405020304" pitchFamily="18"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255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Technical Proposal </a:t>
            </a:r>
            <a:r>
              <a:rPr lang="en-US" sz="2400" dirty="0">
                <a:latin typeface="Times New Roman" panose="02020603050405020304" pitchFamily="18" charset="0"/>
                <a:cs typeface="Times New Roman" panose="02020603050405020304" pitchFamily="18" charset="0"/>
              </a:rPr>
              <a:t>(Attachment Q)</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48544"/>
            <a:ext cx="9601200" cy="4038596"/>
          </a:xfrm>
        </p:spPr>
        <p:txBody>
          <a:bodyPr>
            <a:normAutofit/>
          </a:bodyPr>
          <a:lstStyle/>
          <a:p>
            <a:pPr>
              <a:spcBef>
                <a:spcPts val="0"/>
              </a:spcBef>
              <a:spcAft>
                <a:spcPts val="0"/>
              </a:spcAft>
            </a:pP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Technical Proposal must be divided into the sections as described in Attachment Q.  </a:t>
            </a:r>
          </a:p>
          <a:p>
            <a:pPr marL="0" indent="0">
              <a:spcBef>
                <a:spcPts val="0"/>
              </a:spcBef>
              <a:spcAft>
                <a:spcPts val="0"/>
              </a:spcAft>
              <a:buNone/>
            </a:pPr>
            <a:endPar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Every point made in each section must be addressed in the order given. The same outline numbers must be used in the response.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Where appropriate, supporting documentation may be referenced by a page and paragraph number. However, when this is done, the body of the Technical Proposal must contain a meaningful summary of the referenced material. </a:t>
            </a: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referenced document must be included as an appendix to the technical proposal with referenced sections clearly marked</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If there are multiple references or multiple documents, these must be listed and organized for ease of use by the State.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cs typeface="Times New Roman" panose="02020603050405020304" pitchFamily="18" charset="0"/>
              </a:rPr>
              <a:t>Indiana Economic Impact Form (IEI)</a:t>
            </a:r>
          </a:p>
        </p:txBody>
      </p:sp>
      <p:sp>
        <p:nvSpPr>
          <p:cNvPr id="6" name="Content Placeholder 5"/>
          <p:cNvSpPr>
            <a:spLocks noGrp="1"/>
          </p:cNvSpPr>
          <p:nvPr>
            <p:ph idx="1"/>
          </p:nvPr>
        </p:nvSpPr>
        <p:spPr>
          <a:xfrm>
            <a:off x="1371600" y="2117560"/>
            <a:ext cx="9601200" cy="3519447"/>
          </a:xfrm>
        </p:spPr>
        <p:txBody>
          <a:bodyPr>
            <a:noAutofit/>
          </a:bodyPr>
          <a:lstStyle/>
          <a:p>
            <a:r>
              <a:rPr lang="en-US" sz="2400" b="1" dirty="0">
                <a:solidFill>
                  <a:srgbClr val="101D49"/>
                </a:solidFill>
                <a:latin typeface="Garamond" panose="02020404030301010803" pitchFamily="18" charset="0"/>
                <a:cs typeface="Times New Roman" panose="02020603050405020304" pitchFamily="18" charset="0"/>
              </a:rPr>
              <a:t>Indiana Economic Impact, Attachment N</a:t>
            </a:r>
          </a:p>
          <a:p>
            <a:r>
              <a:rPr lang="en-US" sz="1600" i="0" dirty="0">
                <a:solidFill>
                  <a:srgbClr val="101D49"/>
                </a:solidFill>
                <a:latin typeface="Garamond" panose="02020404030301010803" pitchFamily="18" charset="0"/>
                <a:cs typeface="Times New Roman" panose="02020603050405020304" pitchFamily="18" charset="0"/>
              </a:rPr>
              <a:t>Respondents must submit this completed attachment, </a:t>
            </a:r>
            <a:r>
              <a:rPr lang="en-US" sz="1600" b="1" i="0" dirty="0">
                <a:solidFill>
                  <a:srgbClr val="101D49"/>
                </a:solidFill>
                <a:latin typeface="Garamond" panose="02020404030301010803" pitchFamily="18" charset="0"/>
                <a:cs typeface="Times New Roman" panose="02020603050405020304" pitchFamily="18" charset="0"/>
              </a:rPr>
              <a:t>but it will not be used for evaluation purposes. </a:t>
            </a:r>
          </a:p>
          <a:p>
            <a:pPr lvl="1"/>
            <a:r>
              <a:rPr lang="en-US" sz="1600" i="0" dirty="0">
                <a:solidFill>
                  <a:srgbClr val="101D49"/>
                </a:solidFill>
                <a:latin typeface="Garamond" panose="02020404030301010803" pitchFamily="18" charset="0"/>
                <a:cs typeface="Times New Roman" panose="02020603050405020304" pitchFamily="18" charset="0"/>
              </a:rPr>
              <a:t>Definitions of FTE (Full-Time Equivalent)</a:t>
            </a:r>
          </a:p>
          <a:p>
            <a:pPr lvl="1"/>
            <a:r>
              <a:rPr lang="en-US" sz="1600" i="0" dirty="0">
                <a:solidFill>
                  <a:srgbClr val="101D49"/>
                </a:solidFill>
                <a:latin typeface="Garamond" panose="02020404030301010803" pitchFamily="18" charset="0"/>
                <a:cs typeface="Times New Roman" panose="02020603050405020304" pitchFamily="18" charset="0"/>
              </a:rPr>
              <a:t>Example:  If a Respondent has five (5) full time employees, is bidding on its 5</a:t>
            </a:r>
            <a:r>
              <a:rPr lang="en-US" sz="1600" i="0" baseline="30000" dirty="0">
                <a:solidFill>
                  <a:srgbClr val="101D49"/>
                </a:solidFill>
                <a:latin typeface="Garamond" panose="02020404030301010803" pitchFamily="18" charset="0"/>
                <a:cs typeface="Times New Roman" panose="02020603050405020304" pitchFamily="18" charset="0"/>
              </a:rPr>
              <a:t>th</a:t>
            </a:r>
            <a:r>
              <a:rPr lang="en-US" sz="1600" i="0" dirty="0">
                <a:solidFill>
                  <a:srgbClr val="101D49"/>
                </a:solidFill>
                <a:latin typeface="Garamond" panose="02020404030301010803" pitchFamily="18" charset="0"/>
                <a:cs typeface="Times New Roman" panose="02020603050405020304" pitchFamily="18" charset="0"/>
              </a:rPr>
              <a:t> contract, and all contracts get an equal amount of commitment from the employees, then each employee commits 20% of his/her time to the new contract:</a:t>
            </a:r>
          </a:p>
          <a:p>
            <a:pPr lvl="2"/>
            <a:r>
              <a:rPr lang="en-US" sz="1600" dirty="0">
                <a:solidFill>
                  <a:srgbClr val="101D49"/>
                </a:solidFill>
                <a:latin typeface="Garamond" panose="02020404030301010803" pitchFamily="18" charset="0"/>
                <a:cs typeface="Times New Roman" panose="02020603050405020304" pitchFamily="18" charset="0"/>
              </a:rPr>
              <a:t>0.2 x 5 employees – 1 FTE</a:t>
            </a:r>
          </a:p>
        </p:txBody>
      </p:sp>
    </p:spTree>
    <p:extLst>
      <p:ext uri="{BB962C8B-B14F-4D97-AF65-F5344CB8AC3E}">
        <p14:creationId xmlns:p14="http://schemas.microsoft.com/office/powerpoint/2010/main" val="3653386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5" name="Content Placeholder 4">
            <a:extLst>
              <a:ext uri="{FF2B5EF4-FFF2-40B4-BE49-F238E27FC236}">
                <a16:creationId xmlns:a16="http://schemas.microsoft.com/office/drawing/2014/main" id="{4CDEC951-67B3-3F2D-1A25-03DD5FB588AD}"/>
              </a:ext>
            </a:extLst>
          </p:cNvPr>
          <p:cNvSpPr>
            <a:spLocks noGrp="1"/>
          </p:cNvSpPr>
          <p:nvPr>
            <p:ph idx="1"/>
          </p:nvPr>
        </p:nvSpPr>
        <p:spPr>
          <a:xfrm>
            <a:off x="838200" y="2286004"/>
            <a:ext cx="10782300" cy="2900191"/>
          </a:xfrm>
        </p:spPr>
        <p:txBody>
          <a:bodyPr/>
          <a:lstStyle/>
          <a:p>
            <a:r>
              <a:rPr lang="en-US" b="1" dirty="0"/>
              <a:t>The cost proposal has 3 Separate Tabs for completion</a:t>
            </a:r>
          </a:p>
          <a:p>
            <a:pPr marL="0" indent="0">
              <a:buNone/>
            </a:pPr>
            <a:r>
              <a:rPr lang="en-US" dirty="0"/>
              <a:t>      1- Line item pricing for each year of the 5 year contract based on a population of 26,500</a:t>
            </a:r>
          </a:p>
          <a:p>
            <a:pPr marL="0" indent="0">
              <a:buNone/>
            </a:pPr>
            <a:r>
              <a:rPr lang="en-US" dirty="0"/>
              <a:t>      2- There is a second page for Miscellaneous Cost by year.  Detail is preferred</a:t>
            </a:r>
          </a:p>
          <a:p>
            <a:pPr marL="0" indent="0">
              <a:buNone/>
            </a:pPr>
            <a:r>
              <a:rPr lang="en-US" dirty="0"/>
              <a:t>      3- Equipment Itemization broken down by year</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483112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197564376"/>
              </p:ext>
            </p:extLst>
          </p:nvPr>
        </p:nvGraphicFramePr>
        <p:xfrm>
          <a:off x="1371600" y="1997513"/>
          <a:ext cx="9083842" cy="4016028"/>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mn-lt"/>
                          <a:ea typeface="Times New Roman"/>
                          <a:cs typeface="Calibri"/>
                        </a:rPr>
                        <a:t>Criteria</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Points</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500" b="1" spc="-10" dirty="0">
                          <a:solidFill>
                            <a:srgbClr val="101D49"/>
                          </a:solidFill>
                          <a:latin typeface="+mn-lt"/>
                          <a:ea typeface="Times New Roman"/>
                          <a:cs typeface="Calibri"/>
                        </a:rPr>
                        <a:t>Adherence to Mandatory Requirements</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Pass/Fail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500" b="1" dirty="0">
                          <a:solidFill>
                            <a:srgbClr val="101D49"/>
                          </a:solidFill>
                          <a:latin typeface="+mn-lt"/>
                          <a:ea typeface="Times New Roman"/>
                          <a:cs typeface="Calibri"/>
                        </a:rPr>
                        <a:t>Management Assessment/Quality (Business and Technical Proposal)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mn-lt"/>
                          <a:ea typeface="Times New Roman"/>
                          <a:cs typeface="Calibri"/>
                        </a:rPr>
                        <a:t>50 Available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500" b="1" dirty="0">
                          <a:solidFill>
                            <a:srgbClr val="101D49"/>
                          </a:solidFill>
                          <a:latin typeface="+mn-lt"/>
                          <a:ea typeface="Times New Roman"/>
                          <a:cs typeface="Calibri"/>
                        </a:rPr>
                        <a:t>Cost (Cost Proposal)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mn-lt"/>
                          <a:ea typeface="Times New Roman"/>
                          <a:cs typeface="Calibri"/>
                        </a:rPr>
                        <a:t>30 Available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4.    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mn-lt"/>
                          <a:ea typeface="Times New Roman"/>
                          <a:cs typeface="Calibri"/>
                        </a:rPr>
                        <a:t>5</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4444633"/>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5.  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mn-lt"/>
                          <a:ea typeface="Times New Roman"/>
                          <a:cs typeface="Calibri"/>
                        </a:rPr>
                        <a:t>5  (1 bonus point available; see section 3.2.5)</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Calibri"/>
                        </a:rPr>
                        <a:t>6. Women Business Enterprise Subcontractor Commitment</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500" b="1" kern="1200" dirty="0">
                          <a:solidFill>
                            <a:srgbClr val="101D49"/>
                          </a:solidFill>
                          <a:latin typeface="+mn-lt"/>
                          <a:ea typeface="Times New Roman"/>
                          <a:cs typeface="Calibri"/>
                        </a:rPr>
                        <a:t>5  (1 bonus point available; see section 3.2.5)</a:t>
                      </a:r>
                    </a:p>
                    <a:p>
                      <a:pPr marL="0" marR="0" algn="ctr">
                        <a:spcBef>
                          <a:spcPts val="0"/>
                        </a:spcBef>
                        <a:spcAft>
                          <a:spcPts val="0"/>
                        </a:spcAft>
                      </a:pPr>
                      <a:endParaRPr lang="en-US" sz="1500" b="1" dirty="0">
                        <a:solidFill>
                          <a:srgbClr val="101D49"/>
                        </a:solidFill>
                        <a:latin typeface="+mn-lt"/>
                        <a:ea typeface="Times New Roman"/>
                        <a:cs typeface="Calibri"/>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7. Indiana Veteran Owned Small Business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500" b="1" kern="1200" dirty="0">
                          <a:solidFill>
                            <a:srgbClr val="101D49"/>
                          </a:solidFill>
                          <a:latin typeface="+mn-lt"/>
                          <a:ea typeface="Times New Roman"/>
                          <a:cs typeface="Calibri"/>
                        </a:rPr>
                        <a:t>5  (1 bonus point available; see section 3.2.6)</a:t>
                      </a:r>
                    </a:p>
                    <a:p>
                      <a:pPr marL="0" marR="0" algn="ctr">
                        <a:spcBef>
                          <a:spcPts val="0"/>
                        </a:spcBef>
                        <a:spcAft>
                          <a:spcPts val="0"/>
                        </a:spcAft>
                      </a:pPr>
                      <a:endParaRPr lang="en-US" sz="1500" b="1" dirty="0">
                        <a:solidFill>
                          <a:srgbClr val="101D49"/>
                        </a:solidFill>
                        <a:latin typeface="+mn-lt"/>
                        <a:ea typeface="Times New Roman"/>
                        <a:cs typeface="Calibri"/>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865524"/>
                  </a:ext>
                </a:extLst>
              </a:tr>
              <a:tr h="313168">
                <a:tc>
                  <a:txBody>
                    <a:bodyPr/>
                    <a:lstStyle/>
                    <a:p>
                      <a:pPr marL="0" marR="0" algn="ctr">
                        <a:spcBef>
                          <a:spcPts val="0"/>
                        </a:spcBef>
                        <a:spcAft>
                          <a:spcPts val="0"/>
                        </a:spcAft>
                      </a:pPr>
                      <a:r>
                        <a:rPr lang="en-US" sz="1500" b="1" dirty="0">
                          <a:solidFill>
                            <a:srgbClr val="101D49"/>
                          </a:solidFill>
                          <a:latin typeface="+mn-lt"/>
                          <a:ea typeface="Times New Roman"/>
                          <a:cs typeface="Calibri"/>
                        </a:rPr>
                        <a:t>Total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100 (103 if bonus awarded)</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2035375"/>
            <a:ext cx="9601200" cy="3525252"/>
          </a:xfrm>
        </p:spPr>
        <p:txBody>
          <a:bodyPr>
            <a:normAutofit fontScale="92500" lnSpcReduction="20000"/>
          </a:bodyPr>
          <a:lstStyle/>
          <a:p>
            <a:pPr marL="0" indent="0">
              <a:lnSpc>
                <a:spcPct val="110000"/>
              </a:lnSpc>
              <a:buNone/>
              <a:defRPr/>
            </a:pPr>
            <a:r>
              <a:rPr lang="en-US" altLang="en-US" sz="2600" b="1" dirty="0">
                <a:solidFill>
                  <a:srgbClr val="101D49"/>
                </a:solidFill>
              </a:rPr>
              <a:t>Mission/Vision </a:t>
            </a:r>
          </a:p>
          <a:p>
            <a:pPr lvl="1"/>
            <a:r>
              <a:rPr lang="en-US" altLang="en-US" sz="2600" i="0" dirty="0">
                <a:solidFill>
                  <a:srgbClr val="101D49"/>
                </a:solidFill>
              </a:rPr>
              <a:t>Promote, monitor, and enforce the standards for certification of minority and women’s business enterprises.</a:t>
            </a:r>
          </a:p>
          <a:p>
            <a:pPr lvl="1"/>
            <a:r>
              <a:rPr lang="en-US" altLang="en-US" sz="2600" i="0" dirty="0">
                <a:solidFill>
                  <a:srgbClr val="101D49"/>
                </a:solidFill>
              </a:rPr>
              <a:t>Provide equal opportunity to minority and women enterprises in the state’s procurement and contracting process.</a:t>
            </a:r>
          </a:p>
          <a:p>
            <a:pPr marL="0" indent="0">
              <a:lnSpc>
                <a:spcPct val="110000"/>
              </a:lnSpc>
              <a:buNone/>
              <a:defRPr/>
            </a:pPr>
            <a:r>
              <a:rPr lang="en-US" sz="2600" b="1" dirty="0">
                <a:solidFill>
                  <a:srgbClr val="101D49"/>
                </a:solidFill>
              </a:rPr>
              <a:t>Nondiscrimination and Antidiscrimination Laws</a:t>
            </a:r>
          </a:p>
          <a:p>
            <a:pPr lvl="1"/>
            <a:r>
              <a:rPr lang="en-US" sz="2600" i="0" dirty="0">
                <a:solidFill>
                  <a:srgbClr val="101D49"/>
                </a:solidFill>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p>
        </p:txBody>
      </p:sp>
    </p:spTree>
    <p:extLst>
      <p:ext uri="{BB962C8B-B14F-4D97-AF65-F5344CB8AC3E}">
        <p14:creationId xmlns:p14="http://schemas.microsoft.com/office/powerpoint/2010/main" val="62908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600" b="1" dirty="0">
                <a:solidFill>
                  <a:srgbClr val="101D49"/>
                </a:solidFill>
              </a:rPr>
              <a:t>Contact Information</a:t>
            </a:r>
          </a:p>
          <a:p>
            <a:pPr lvl="1"/>
            <a:r>
              <a:rPr lang="en-US" altLang="en-US" sz="2600" i="0" dirty="0">
                <a:solidFill>
                  <a:srgbClr val="101D49"/>
                </a:solidFill>
              </a:rPr>
              <a:t>Phone: 317-232-3061</a:t>
            </a:r>
          </a:p>
          <a:p>
            <a:pPr lvl="1"/>
            <a:r>
              <a:rPr lang="en-US" altLang="en-US" sz="2600" i="0" dirty="0">
                <a:solidFill>
                  <a:srgbClr val="101D49"/>
                </a:solidFill>
              </a:rPr>
              <a:t>E-mail</a:t>
            </a:r>
            <a:r>
              <a:rPr lang="en-US" altLang="en-US" sz="2600" b="1" i="0" dirty="0">
                <a:solidFill>
                  <a:srgbClr val="101D49"/>
                </a:solidFill>
              </a:rPr>
              <a:t>:</a:t>
            </a:r>
            <a:r>
              <a:rPr lang="en-US" altLang="en-US" sz="2600" i="0" dirty="0">
                <a:solidFill>
                  <a:srgbClr val="101D49"/>
                </a:solidFill>
              </a:rPr>
              <a:t> </a:t>
            </a:r>
            <a:r>
              <a:rPr lang="en-US" altLang="en-US" sz="2600" i="0" dirty="0">
                <a:hlinkClick r:id="rId2"/>
              </a:rPr>
              <a:t>mwbecompliance@idoa.in.gov</a:t>
            </a:r>
            <a:endParaRPr lang="en-US" altLang="en-US" sz="2600" i="0" dirty="0"/>
          </a:p>
          <a:p>
            <a:pPr lvl="1"/>
            <a:r>
              <a:rPr lang="en-US" altLang="en-US" sz="2600" i="0" dirty="0">
                <a:solidFill>
                  <a:srgbClr val="101D49"/>
                </a:solidFill>
              </a:rPr>
              <a:t>Web: </a:t>
            </a:r>
            <a:r>
              <a:rPr lang="en-US" altLang="en-US" sz="2600" i="0" dirty="0">
                <a:hlinkClick r:id="rId3"/>
              </a:rPr>
              <a:t>www.in.gov/idoa/mwbe</a:t>
            </a:r>
            <a:br>
              <a:rPr lang="en-US" altLang="en-US" sz="2600" i="0" dirty="0"/>
            </a:br>
            <a:endParaRPr lang="en-US" altLang="en-US" sz="2600" i="0" dirty="0"/>
          </a:p>
          <a:p>
            <a:pPr marL="0" indent="0">
              <a:buNone/>
            </a:pPr>
            <a:r>
              <a:rPr lang="en-US" altLang="en-US" sz="2600" b="1" dirty="0">
                <a:solidFill>
                  <a:srgbClr val="101D49"/>
                </a:solidFill>
              </a:rPr>
              <a:t>Complete Attachment A, MBE/WBE Form</a:t>
            </a:r>
          </a:p>
          <a:p>
            <a:pPr>
              <a:buNone/>
            </a:pPr>
            <a:r>
              <a:rPr lang="en-US" altLang="en-US" sz="2600" dirty="0">
                <a:solidFill>
                  <a:srgbClr val="101D49"/>
                </a:solidFill>
              </a:rPr>
              <a:t>	- Include sub-contractor letter of commitment</a:t>
            </a:r>
            <a:br>
              <a:rPr lang="en-US" altLang="en-US" sz="2600" dirty="0">
                <a:solidFill>
                  <a:srgbClr val="101D49"/>
                </a:solidFill>
              </a:rPr>
            </a:br>
            <a:r>
              <a:rPr lang="en-US" altLang="en-US" sz="2600" dirty="0">
                <a:solidFill>
                  <a:srgbClr val="101D49"/>
                </a:solidFill>
              </a:rPr>
              <a:t> </a:t>
            </a:r>
          </a:p>
          <a:p>
            <a:pPr marL="0" indent="0">
              <a:buNone/>
            </a:pPr>
            <a:r>
              <a:rPr lang="en-US" altLang="en-US" sz="2600" b="1" dirty="0">
                <a:solidFill>
                  <a:srgbClr val="101D49"/>
                </a:solidFill>
              </a:rPr>
              <a:t>Goals for Proposal</a:t>
            </a:r>
          </a:p>
          <a:p>
            <a:pPr>
              <a:buNone/>
            </a:pPr>
            <a:r>
              <a:rPr lang="en-US" altLang="en-US" sz="2600" dirty="0">
                <a:solidFill>
                  <a:srgbClr val="101D49"/>
                </a:solidFill>
              </a:rPr>
              <a:t>	- 8% Minority Business Enterprise</a:t>
            </a:r>
          </a:p>
          <a:p>
            <a:pPr>
              <a:buNone/>
            </a:pPr>
            <a:r>
              <a:rPr lang="en-US" altLang="en-US" sz="2600" dirty="0">
                <a:solidFill>
                  <a:srgbClr val="101D49"/>
                </a:solidFill>
              </a:rPr>
              <a:t>	- 11% Women’s Business Enterprise</a:t>
            </a:r>
            <a:endParaRPr lang="en-US" sz="2600" dirty="0">
              <a:solidFill>
                <a:srgbClr val="101D49"/>
              </a:solidFill>
            </a:endParaRPr>
          </a:p>
          <a:p>
            <a:endParaRPr lang="en-US" dirty="0"/>
          </a:p>
        </p:txBody>
      </p:sp>
    </p:spTree>
    <p:extLst>
      <p:ext uri="{BB962C8B-B14F-4D97-AF65-F5344CB8AC3E}">
        <p14:creationId xmlns:p14="http://schemas.microsoft.com/office/powerpoint/2010/main" val="4142864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EC6557-E213-4D8D-83EC-513280F8E977}"/>
              </a:ext>
            </a:extLst>
          </p:cNvPr>
          <p:cNvPicPr>
            <a:picLocks noChangeAspect="1"/>
          </p:cNvPicPr>
          <p:nvPr/>
        </p:nvPicPr>
        <p:blipFill>
          <a:blip r:embed="rId2"/>
          <a:stretch>
            <a:fillRect/>
          </a:stretch>
        </p:blipFill>
        <p:spPr>
          <a:xfrm>
            <a:off x="3745346" y="449339"/>
            <a:ext cx="4701309" cy="5994653"/>
          </a:xfrm>
          <a:prstGeom prst="rect">
            <a:avLst/>
          </a:prstGeom>
        </p:spPr>
      </p:pic>
    </p:spTree>
    <p:extLst>
      <p:ext uri="{BB962C8B-B14F-4D97-AF65-F5344CB8AC3E}">
        <p14:creationId xmlns:p14="http://schemas.microsoft.com/office/powerpoint/2010/main" val="1283004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92500"/>
          </a:bodyPr>
          <a:lstStyle/>
          <a:p>
            <a:pPr marL="0" indent="0">
              <a:lnSpc>
                <a:spcPct val="110000"/>
              </a:lnSpc>
              <a:buNone/>
              <a:defRPr/>
            </a:pPr>
            <a:r>
              <a:rPr lang="en-US" b="1" dirty="0">
                <a:solidFill>
                  <a:srgbClr val="101D49"/>
                </a:solidFill>
              </a:rPr>
              <a:t>Prime contractors must ensure that the proposed subcontractors meet the following criteria:</a:t>
            </a:r>
          </a:p>
          <a:p>
            <a:pPr lvl="0"/>
            <a:r>
              <a:rPr lang="en-US" dirty="0">
                <a:solidFill>
                  <a:srgbClr val="101D49"/>
                </a:solidFill>
              </a:rPr>
              <a:t>Are listed in the IDOA Directory of Certified Firms, on or before the proposal due date, national diversity plans are generally not accepted. The directory can be found here: </a:t>
            </a:r>
            <a:r>
              <a:rPr lang="en-US" dirty="0">
                <a:hlinkClick r:id="rId2"/>
              </a:rPr>
              <a:t>http://www.in.gov/idoa/mwbe/2743.htm</a:t>
            </a:r>
            <a:r>
              <a:rPr lang="en-US" dirty="0"/>
              <a:t>. </a:t>
            </a:r>
          </a:p>
          <a:p>
            <a:r>
              <a:rPr lang="en-US" b="1" dirty="0">
                <a:solidFill>
                  <a:srgbClr val="101D49"/>
                </a:solidFill>
              </a:rPr>
              <a:t>Serve a Valuable Scope Contribution (VSC) on the engagement, as confirmed by the State.</a:t>
            </a:r>
          </a:p>
          <a:p>
            <a:r>
              <a:rPr lang="en-US" dirty="0">
                <a:solidFill>
                  <a:srgbClr val="101D49"/>
                </a:solidFill>
              </a:rPr>
              <a:t>Provide the goods or services specific to the contract and within the industry area for which it is certified.</a:t>
            </a:r>
          </a:p>
          <a:p>
            <a:endParaRPr lang="en-US" dirty="0"/>
          </a:p>
        </p:txBody>
      </p:sp>
    </p:spTree>
    <p:extLst>
      <p:ext uri="{BB962C8B-B14F-4D97-AF65-F5344CB8AC3E}">
        <p14:creationId xmlns:p14="http://schemas.microsoft.com/office/powerpoint/2010/main" val="3542536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968500" y="1700017"/>
            <a:ext cx="4127500" cy="4167388"/>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 </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RFP</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Scope of Work</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Indiana Economic Impact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Cost Proposal</a:t>
            </a:r>
          </a:p>
          <a:p>
            <a:pPr marL="530339" lvl="1" indent="0">
              <a:spcBef>
                <a:spcPts val="0"/>
              </a:spcBef>
              <a:buNone/>
            </a:pPr>
            <a:endParaRPr lang="en-US" sz="2400" dirty="0">
              <a:solidFill>
                <a:srgbClr val="101D49"/>
              </a:solidFill>
            </a:endParaRPr>
          </a:p>
        </p:txBody>
      </p:sp>
      <p:sp>
        <p:nvSpPr>
          <p:cNvPr id="9" name="Content Placeholder 8"/>
          <p:cNvSpPr>
            <a:spLocks noGrp="1"/>
          </p:cNvSpPr>
          <p:nvPr>
            <p:ph sz="quarter" idx="4"/>
          </p:nvPr>
        </p:nvSpPr>
        <p:spPr>
          <a:xfrm>
            <a:off x="6235700" y="1700017"/>
            <a:ext cx="4330700" cy="3689688"/>
          </a:xfrm>
        </p:spPr>
        <p:txBody>
          <a:bodyPr>
            <a:normAutofit/>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Indiana Veteran Owned Small Business Enterprises (IVOSB)</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Questions (Attachment G)</a:t>
            </a:r>
          </a:p>
          <a:p>
            <a:endParaRPr lang="en-US" dirty="0"/>
          </a:p>
        </p:txBody>
      </p:sp>
      <p:sp>
        <p:nvSpPr>
          <p:cNvPr id="5" name="Title 4"/>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p:txBody>
          <a:bodyPr>
            <a:normAutofit/>
          </a:bodyPr>
          <a:lstStyle/>
          <a:p>
            <a:pPr marL="0" indent="0">
              <a:buNone/>
            </a:pPr>
            <a:r>
              <a:rPr lang="en-US" b="1" dirty="0">
                <a:solidFill>
                  <a:srgbClr val="101D49"/>
                </a:solidFill>
              </a:rPr>
              <a:t>Prime contractors should note the following: </a:t>
            </a:r>
          </a:p>
          <a:p>
            <a:pPr lvl="0"/>
            <a:r>
              <a:rPr lang="en-US" dirty="0">
                <a:solidFill>
                  <a:srgbClr val="101D49"/>
                </a:solidFill>
              </a:rPr>
              <a:t>Subcontractors’ MBE/WBE Certification Letter, provided by IDOA, must accompany the proposal to show current status of certification.</a:t>
            </a:r>
          </a:p>
          <a:p>
            <a:pPr lvl="0"/>
            <a:r>
              <a:rPr lang="en-US" dirty="0">
                <a:solidFill>
                  <a:srgbClr val="101D49"/>
                </a:solidFill>
              </a:rPr>
              <a:t>Each firm may only serve as one classification – MBE or WBE (see section 1.22)</a:t>
            </a:r>
          </a:p>
          <a:p>
            <a:pPr lvl="0"/>
            <a:r>
              <a:rPr lang="en-US" dirty="0">
                <a:solidFill>
                  <a:srgbClr val="101D49"/>
                </a:solidFill>
              </a:rPr>
              <a:t>Pursuant to 25 IAC 5-6-2(b)(d), a Prime Contractor who is an MBE or WBE must meet subcontractor goals by using other listed certified firms.  Certified Prime Contractors cannot count their own workforce or companies to meet this requirement.</a:t>
            </a:r>
          </a:p>
          <a:p>
            <a:endParaRPr lang="en-US" dirty="0"/>
          </a:p>
        </p:txBody>
      </p:sp>
    </p:spTree>
    <p:extLst>
      <p:ext uri="{BB962C8B-B14F-4D97-AF65-F5344CB8AC3E}">
        <p14:creationId xmlns:p14="http://schemas.microsoft.com/office/powerpoint/2010/main" val="3328580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7" name="Right Arrow 10">
            <a:extLst>
              <a:ext uri="{FF2B5EF4-FFF2-40B4-BE49-F238E27FC236}">
                <a16:creationId xmlns:a16="http://schemas.microsoft.com/office/drawing/2014/main" id="{0B59D8D5-1A76-4A81-B70D-CA2B82D74BEA}"/>
              </a:ext>
            </a:extLst>
          </p:cNvPr>
          <p:cNvSpPr/>
          <p:nvPr/>
        </p:nvSpPr>
        <p:spPr>
          <a:xfrm>
            <a:off x="1267682" y="290693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0B59D8D5-1A76-4A81-B70D-CA2B82D74BEA}"/>
              </a:ext>
            </a:extLst>
          </p:cNvPr>
          <p:cNvSpPr/>
          <p:nvPr/>
        </p:nvSpPr>
        <p:spPr>
          <a:xfrm>
            <a:off x="1267682" y="324246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1267682" y="4699246"/>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270180" y="508489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9693749" y="4927846"/>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pic>
        <p:nvPicPr>
          <p:cNvPr id="5" name="Picture 4" descr="Graphical user interface, text, application, email&#10;&#10;Description automatically generated">
            <a:extLst>
              <a:ext uri="{FF2B5EF4-FFF2-40B4-BE49-F238E27FC236}">
                <a16:creationId xmlns:a16="http://schemas.microsoft.com/office/drawing/2014/main" id="{2114FE44-0D62-5821-C1E1-B8D8ED7006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9246" y="1700017"/>
            <a:ext cx="8479644" cy="4567702"/>
          </a:xfrm>
          <a:prstGeom prst="rect">
            <a:avLst/>
          </a:prstGeom>
        </p:spPr>
      </p:pic>
    </p:spTree>
    <p:extLst>
      <p:ext uri="{BB962C8B-B14F-4D97-AF65-F5344CB8AC3E}">
        <p14:creationId xmlns:p14="http://schemas.microsoft.com/office/powerpoint/2010/main" val="1899481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a:extLst>
              <a:ext uri="{FF2B5EF4-FFF2-40B4-BE49-F238E27FC236}">
                <a16:creationId xmlns:a16="http://schemas.microsoft.com/office/drawing/2014/main" id="{A659EDE0-18D4-864B-9600-0D5CD9730118}"/>
              </a:ext>
            </a:extLst>
          </p:cNvPr>
          <p:cNvSpPr>
            <a:spLocks noGrp="1" noChangeArrowheads="1"/>
          </p:cNvSpPr>
          <p:nvPr>
            <p:ph type="title"/>
          </p:nvPr>
        </p:nvSpPr>
        <p:spPr bwMode="auto">
          <a:xfrm>
            <a:off x="1371600" y="871538"/>
            <a:ext cx="9601200" cy="828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600" dirty="0"/>
              <a:t>Minority and Women’s Business Enterprises</a:t>
            </a:r>
          </a:p>
        </p:txBody>
      </p:sp>
      <p:sp>
        <p:nvSpPr>
          <p:cNvPr id="6" name="Content Placeholder 5">
            <a:extLst>
              <a:ext uri="{FF2B5EF4-FFF2-40B4-BE49-F238E27FC236}">
                <a16:creationId xmlns:a16="http://schemas.microsoft.com/office/drawing/2014/main" id="{B4520EA6-2921-C445-B955-5901D5F7DED5}"/>
              </a:ext>
            </a:extLst>
          </p:cNvPr>
          <p:cNvSpPr>
            <a:spLocks noGrp="1"/>
          </p:cNvSpPr>
          <p:nvPr>
            <p:ph idx="1"/>
          </p:nvPr>
        </p:nvSpPr>
        <p:spPr>
          <a:xfrm>
            <a:off x="1198295" y="1912474"/>
            <a:ext cx="9601200" cy="4383027"/>
          </a:xfrm>
        </p:spPr>
        <p:txBody>
          <a:bodyPr rtlCol="0">
            <a:normAutofit fontScale="85000" lnSpcReduction="20000"/>
          </a:bodyPr>
          <a:lstStyle/>
          <a:p>
            <a:pPr marL="115888" indent="-115888" defTabSz="914377" eaLnBrk="1" fontAlgn="auto" hangingPunct="1">
              <a:defRPr/>
            </a:pPr>
            <a:r>
              <a:rPr lang="en-US" sz="1800" b="1" dirty="0">
                <a:solidFill>
                  <a:srgbClr val="101D49"/>
                </a:solidFill>
                <a:latin typeface="Franklin Gothic Book" panose="020B0503020102020204" pitchFamily="34" charset="0"/>
              </a:rPr>
              <a:t>MBE/WBE Scoring Methodology:</a:t>
            </a:r>
            <a:r>
              <a:rPr lang="en-US" sz="1800" dirty="0">
                <a:solidFill>
                  <a:srgbClr val="101D49"/>
                </a:solidFill>
                <a:latin typeface="Franklin Gothic Book" panose="020B0503020102020204" pitchFamily="34" charset="0"/>
              </a:rPr>
              <a:t> </a:t>
            </a:r>
            <a:r>
              <a:rPr lang="en-US" sz="1600" dirty="0">
                <a:solidFill>
                  <a:srgbClr val="101D49"/>
                </a:solidFill>
                <a:latin typeface="Franklin Gothic Book" panose="020B0503020102020204" pitchFamily="34" charset="0"/>
              </a:rPr>
              <a:t>MBE/WBE scoring is conducted based on 10 points plus a possible 2 bonus points scale</a:t>
            </a:r>
          </a:p>
          <a:p>
            <a:pPr marL="346075" lvl="1" indent="-111125" defTabSz="914377" eaLnBrk="1" fontAlgn="auto" hangingPunct="1">
              <a:buFont typeface="Arial" pitchFamily="34" charset="0"/>
              <a:buChar char="-"/>
              <a:defRPr/>
            </a:pPr>
            <a:r>
              <a:rPr lang="en-US" sz="1600" i="0" dirty="0">
                <a:solidFill>
                  <a:srgbClr val="101D49"/>
                </a:solidFill>
                <a:latin typeface="Franklin Gothic Book" panose="020B0503020102020204" pitchFamily="34" charset="0"/>
              </a:rPr>
              <a:t>MBE: Possible 5 points + 1 bonus point</a:t>
            </a:r>
          </a:p>
          <a:p>
            <a:pPr marL="346075" lvl="1" indent="-111125" defTabSz="914377" eaLnBrk="1" fontAlgn="auto" hangingPunct="1">
              <a:buFont typeface="Arial" pitchFamily="34" charset="0"/>
              <a:buChar char="-"/>
              <a:defRPr/>
            </a:pPr>
            <a:r>
              <a:rPr lang="en-US" sz="1600" i="0" dirty="0">
                <a:solidFill>
                  <a:srgbClr val="101D49"/>
                </a:solidFill>
                <a:latin typeface="Franklin Gothic Book" panose="020B0503020102020204" pitchFamily="34" charset="0"/>
              </a:rPr>
              <a:t>WBE: Possible 5 points + 1 bonus Point</a:t>
            </a:r>
          </a:p>
          <a:p>
            <a:pPr marL="115888" indent="-115888" defTabSz="914377" eaLnBrk="1" fontAlgn="auto" hangingPunct="1">
              <a:defRPr/>
            </a:pPr>
            <a:r>
              <a:rPr lang="en-US" sz="1800" b="1" dirty="0">
                <a:solidFill>
                  <a:srgbClr val="101D49"/>
                </a:solidFill>
                <a:latin typeface="Franklin Gothic Book" panose="020B0503020102020204" pitchFamily="34" charset="0"/>
              </a:rPr>
              <a:t>Professional Services Scoring Methodology:</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The points will be awarded on the following schedule:</a:t>
            </a:r>
          </a:p>
          <a:p>
            <a:pPr marL="231775" lvl="1" indent="0" defTabSz="914377" eaLnBrk="1" fontAlgn="auto" hangingPunct="1">
              <a:buNone/>
              <a:defRPr/>
            </a:pPr>
            <a:r>
              <a:rPr lang="en-US" sz="1600" i="0" dirty="0">
                <a:solidFill>
                  <a:srgbClr val="101D49"/>
                </a:solidFill>
                <a:latin typeface="Franklin Gothic Book" panose="020B0503020102020204" pitchFamily="34" charset="0"/>
              </a:rPr>
              <a:t>MBE:</a:t>
            </a:r>
            <a:br>
              <a:rPr lang="en-US" sz="1600" i="0" dirty="0">
                <a:solidFill>
                  <a:srgbClr val="101D49"/>
                </a:solidFill>
                <a:latin typeface="Franklin Gothic Book" panose="020B0503020102020204" pitchFamily="34" charset="0"/>
              </a:rPr>
            </a:br>
            <a:br>
              <a:rPr lang="en-US" sz="1600" i="0" dirty="0">
                <a:solidFill>
                  <a:srgbClr val="101D49"/>
                </a:solidFill>
                <a:latin typeface="Franklin Gothic Book" panose="020B0503020102020204" pitchFamily="34" charset="0"/>
              </a:rPr>
            </a:b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Franklin Gothic Book" panose="020B0503020102020204" pitchFamily="34" charset="0"/>
            </a:endParaRPr>
          </a:p>
          <a:p>
            <a:pPr marL="231775" lvl="1" indent="0" defTabSz="914377" eaLnBrk="1" fontAlgn="auto" hangingPunct="1">
              <a:buNone/>
              <a:defRPr/>
            </a:pPr>
            <a:r>
              <a:rPr lang="en-US" sz="1600" i="0" dirty="0">
                <a:solidFill>
                  <a:srgbClr val="101D49"/>
                </a:solidFill>
                <a:latin typeface="Franklin Gothic Book" panose="020B0503020102020204" pitchFamily="34" charset="0"/>
              </a:rPr>
              <a:t>WBE:</a:t>
            </a:r>
          </a:p>
          <a:p>
            <a:pPr marL="231775" lvl="1" indent="0" defTabSz="914377" eaLnBrk="1" fontAlgn="auto" hangingPunct="1">
              <a:buNone/>
              <a:defRPr/>
            </a:pP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If the respondent’s commitment percentage is rounded down to 0% for MBE or WBE participation the respondent will receive 0 points. </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Submissions of 0% participation will result in a deduction of 1 point in each category</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The highest submission which exceeds the goal (“exceeds” defined as a commitment percentage that is equal to or greater than 9% </a:t>
            </a:r>
            <a:r>
              <a:rPr lang="en-US" sz="1600" i="0" u="sng" dirty="0">
                <a:solidFill>
                  <a:srgbClr val="101D49"/>
                </a:solidFill>
                <a:latin typeface="Franklin Gothic Book" panose="020B0503020102020204" pitchFamily="34" charset="0"/>
              </a:rPr>
              <a:t>before rounding</a:t>
            </a:r>
            <a:r>
              <a:rPr lang="en-US" sz="1600" i="0" dirty="0">
                <a:solidFill>
                  <a:srgbClr val="101D49"/>
                </a:solidFill>
                <a:latin typeface="Franklin Gothic Book" panose="020B0503020102020204" pitchFamily="34" charset="0"/>
              </a:rPr>
              <a:t>) for the MBE participation or equal to or greater than 12% </a:t>
            </a:r>
            <a:r>
              <a:rPr lang="en-US" sz="1600" i="0" u="sng" dirty="0">
                <a:solidFill>
                  <a:srgbClr val="101D49"/>
                </a:solidFill>
                <a:latin typeface="Franklin Gothic Book" panose="020B0503020102020204" pitchFamily="34" charset="0"/>
              </a:rPr>
              <a:t>before rounding</a:t>
            </a:r>
            <a:r>
              <a:rPr lang="en-US" sz="1600" i="0" dirty="0">
                <a:solidFill>
                  <a:srgbClr val="101D49"/>
                </a:solidFill>
                <a:latin typeface="Franklin Gothic Book" panose="020B0503020102020204" pitchFamily="34" charset="0"/>
              </a:rPr>
              <a:t>) for the WBE participation will receive 6 points (5 points plus 1 bonus point). In case of a tie both firms will receive 6 points.</a:t>
            </a:r>
          </a:p>
          <a:p>
            <a:pPr marL="384038" indent="-384038" defTabSz="914377" eaLnBrk="1" fontAlgn="auto" hangingPunct="1">
              <a:defRPr/>
            </a:pPr>
            <a:endParaRPr lang="en-US" dirty="0">
              <a:solidFill>
                <a:srgbClr val="101D49"/>
              </a:solidFill>
              <a:latin typeface="Franklin Gothic Book" panose="020B0503020102020204" pitchFamily="34" charset="0"/>
            </a:endParaRPr>
          </a:p>
        </p:txBody>
      </p:sp>
      <p:graphicFrame>
        <p:nvGraphicFramePr>
          <p:cNvPr id="2" name="Table 1">
            <a:extLst>
              <a:ext uri="{FF2B5EF4-FFF2-40B4-BE49-F238E27FC236}">
                <a16:creationId xmlns:a16="http://schemas.microsoft.com/office/drawing/2014/main" id="{DCB4FD7E-15C7-2A4F-BE72-160AC070C377}"/>
              </a:ext>
            </a:extLst>
          </p:cNvPr>
          <p:cNvGraphicFramePr>
            <a:graphicFrameLocks noGrp="1"/>
          </p:cNvGraphicFramePr>
          <p:nvPr>
            <p:extLst>
              <p:ext uri="{D42A27DB-BD31-4B8C-83A1-F6EECF244321}">
                <p14:modId xmlns:p14="http://schemas.microsoft.com/office/powerpoint/2010/main" val="3919668773"/>
              </p:ext>
            </p:extLst>
          </p:nvPr>
        </p:nvGraphicFramePr>
        <p:xfrm>
          <a:off x="1720849" y="3454974"/>
          <a:ext cx="4906530" cy="457200"/>
        </p:xfrm>
        <a:graphic>
          <a:graphicData uri="http://schemas.openxmlformats.org/drawingml/2006/table">
            <a:tbl>
              <a:tblPr firstRow="1" bandRow="1">
                <a:tableStyleId>{5C22544A-7EE6-4342-B048-85BDC9FD1C3A}</a:tableStyleId>
              </a:tblPr>
              <a:tblGrid>
                <a:gridCol w="545170">
                  <a:extLst>
                    <a:ext uri="{9D8B030D-6E8A-4147-A177-3AD203B41FA5}">
                      <a16:colId xmlns:a16="http://schemas.microsoft.com/office/drawing/2014/main" val="20000"/>
                    </a:ext>
                  </a:extLst>
                </a:gridCol>
                <a:gridCol w="545170">
                  <a:extLst>
                    <a:ext uri="{9D8B030D-6E8A-4147-A177-3AD203B41FA5}">
                      <a16:colId xmlns:a16="http://schemas.microsoft.com/office/drawing/2014/main" val="20001"/>
                    </a:ext>
                  </a:extLst>
                </a:gridCol>
                <a:gridCol w="545170">
                  <a:extLst>
                    <a:ext uri="{9D8B030D-6E8A-4147-A177-3AD203B41FA5}">
                      <a16:colId xmlns:a16="http://schemas.microsoft.com/office/drawing/2014/main" val="20002"/>
                    </a:ext>
                  </a:extLst>
                </a:gridCol>
                <a:gridCol w="545170">
                  <a:extLst>
                    <a:ext uri="{9D8B030D-6E8A-4147-A177-3AD203B41FA5}">
                      <a16:colId xmlns:a16="http://schemas.microsoft.com/office/drawing/2014/main" val="20003"/>
                    </a:ext>
                  </a:extLst>
                </a:gridCol>
                <a:gridCol w="545170">
                  <a:extLst>
                    <a:ext uri="{9D8B030D-6E8A-4147-A177-3AD203B41FA5}">
                      <a16:colId xmlns:a16="http://schemas.microsoft.com/office/drawing/2014/main" val="20004"/>
                    </a:ext>
                  </a:extLst>
                </a:gridCol>
                <a:gridCol w="545170">
                  <a:extLst>
                    <a:ext uri="{9D8B030D-6E8A-4147-A177-3AD203B41FA5}">
                      <a16:colId xmlns:a16="http://schemas.microsoft.com/office/drawing/2014/main" val="20005"/>
                    </a:ext>
                  </a:extLst>
                </a:gridCol>
                <a:gridCol w="545170">
                  <a:extLst>
                    <a:ext uri="{9D8B030D-6E8A-4147-A177-3AD203B41FA5}">
                      <a16:colId xmlns:a16="http://schemas.microsoft.com/office/drawing/2014/main" val="20006"/>
                    </a:ext>
                  </a:extLst>
                </a:gridCol>
                <a:gridCol w="545170">
                  <a:extLst>
                    <a:ext uri="{9D8B030D-6E8A-4147-A177-3AD203B41FA5}">
                      <a16:colId xmlns:a16="http://schemas.microsoft.com/office/drawing/2014/main" val="20007"/>
                    </a:ext>
                  </a:extLst>
                </a:gridCol>
                <a:gridCol w="545170">
                  <a:extLst>
                    <a:ext uri="{9D8B030D-6E8A-4147-A177-3AD203B41FA5}">
                      <a16:colId xmlns:a16="http://schemas.microsoft.com/office/drawing/2014/main" val="20008"/>
                    </a:ext>
                  </a:extLst>
                </a:gridCol>
              </a:tblGrid>
              <a:tr h="228600">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2%</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6%</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7%</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8%</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0">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Pts.</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.9</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1.35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1.8</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3.125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3.75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4.375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5.0</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7" name="Table 6">
            <a:extLst>
              <a:ext uri="{FF2B5EF4-FFF2-40B4-BE49-F238E27FC236}">
                <a16:creationId xmlns:a16="http://schemas.microsoft.com/office/drawing/2014/main" id="{65E8D737-CAFC-4FFD-98F9-B9CD3302ABFA}"/>
              </a:ext>
            </a:extLst>
          </p:cNvPr>
          <p:cNvGraphicFramePr>
            <a:graphicFrameLocks noGrp="1"/>
          </p:cNvGraphicFramePr>
          <p:nvPr>
            <p:extLst>
              <p:ext uri="{D42A27DB-BD31-4B8C-83A1-F6EECF244321}">
                <p14:modId xmlns:p14="http://schemas.microsoft.com/office/powerpoint/2010/main" val="513847391"/>
              </p:ext>
            </p:extLst>
          </p:nvPr>
        </p:nvGraphicFramePr>
        <p:xfrm>
          <a:off x="1720850" y="4246904"/>
          <a:ext cx="5746830" cy="405130"/>
        </p:xfrm>
        <a:graphic>
          <a:graphicData uri="http://schemas.openxmlformats.org/drawingml/2006/table">
            <a:tbl>
              <a:tblPr firstRow="1" firstCol="1" lastRow="1" lastCol="1" bandRow="1" bandCol="1"/>
              <a:tblGrid>
                <a:gridCol w="388088">
                  <a:extLst>
                    <a:ext uri="{9D8B030D-6E8A-4147-A177-3AD203B41FA5}">
                      <a16:colId xmlns:a16="http://schemas.microsoft.com/office/drawing/2014/main" val="505818598"/>
                    </a:ext>
                  </a:extLst>
                </a:gridCol>
                <a:gridCol w="432786">
                  <a:extLst>
                    <a:ext uri="{9D8B030D-6E8A-4147-A177-3AD203B41FA5}">
                      <a16:colId xmlns:a16="http://schemas.microsoft.com/office/drawing/2014/main" val="4110996870"/>
                    </a:ext>
                  </a:extLst>
                </a:gridCol>
                <a:gridCol w="432786">
                  <a:extLst>
                    <a:ext uri="{9D8B030D-6E8A-4147-A177-3AD203B41FA5}">
                      <a16:colId xmlns:a16="http://schemas.microsoft.com/office/drawing/2014/main" val="1936698711"/>
                    </a:ext>
                  </a:extLst>
                </a:gridCol>
                <a:gridCol w="513667">
                  <a:extLst>
                    <a:ext uri="{9D8B030D-6E8A-4147-A177-3AD203B41FA5}">
                      <a16:colId xmlns:a16="http://schemas.microsoft.com/office/drawing/2014/main" val="2935031794"/>
                    </a:ext>
                  </a:extLst>
                </a:gridCol>
                <a:gridCol w="510829">
                  <a:extLst>
                    <a:ext uri="{9D8B030D-6E8A-4147-A177-3AD203B41FA5}">
                      <a16:colId xmlns:a16="http://schemas.microsoft.com/office/drawing/2014/main" val="2577544573"/>
                    </a:ext>
                  </a:extLst>
                </a:gridCol>
                <a:gridCol w="485288">
                  <a:extLst>
                    <a:ext uri="{9D8B030D-6E8A-4147-A177-3AD203B41FA5}">
                      <a16:colId xmlns:a16="http://schemas.microsoft.com/office/drawing/2014/main" val="2165863181"/>
                    </a:ext>
                  </a:extLst>
                </a:gridCol>
                <a:gridCol w="432786">
                  <a:extLst>
                    <a:ext uri="{9D8B030D-6E8A-4147-A177-3AD203B41FA5}">
                      <a16:colId xmlns:a16="http://schemas.microsoft.com/office/drawing/2014/main" val="1321124808"/>
                    </a:ext>
                  </a:extLst>
                </a:gridCol>
                <a:gridCol w="481740">
                  <a:extLst>
                    <a:ext uri="{9D8B030D-6E8A-4147-A177-3AD203B41FA5}">
                      <a16:colId xmlns:a16="http://schemas.microsoft.com/office/drawing/2014/main" val="3336712895"/>
                    </a:ext>
                  </a:extLst>
                </a:gridCol>
                <a:gridCol w="517215">
                  <a:extLst>
                    <a:ext uri="{9D8B030D-6E8A-4147-A177-3AD203B41FA5}">
                      <a16:colId xmlns:a16="http://schemas.microsoft.com/office/drawing/2014/main" val="41386858"/>
                    </a:ext>
                  </a:extLst>
                </a:gridCol>
                <a:gridCol w="517215">
                  <a:extLst>
                    <a:ext uri="{9D8B030D-6E8A-4147-A177-3AD203B41FA5}">
                      <a16:colId xmlns:a16="http://schemas.microsoft.com/office/drawing/2014/main" val="4045759334"/>
                    </a:ext>
                  </a:extLst>
                </a:gridCol>
                <a:gridCol w="517215">
                  <a:extLst>
                    <a:ext uri="{9D8B030D-6E8A-4147-A177-3AD203B41FA5}">
                      <a16:colId xmlns:a16="http://schemas.microsoft.com/office/drawing/2014/main" val="450948886"/>
                    </a:ext>
                  </a:extLst>
                </a:gridCol>
                <a:gridCol w="517215">
                  <a:extLst>
                    <a:ext uri="{9D8B030D-6E8A-4147-A177-3AD203B41FA5}">
                      <a16:colId xmlns:a16="http://schemas.microsoft.com/office/drawing/2014/main" val="1037764918"/>
                    </a:ext>
                  </a:extLst>
                </a:gridCol>
              </a:tblGrid>
              <a:tr h="204470">
                <a:tc>
                  <a:txBody>
                    <a:bodyPr/>
                    <a:lstStyle/>
                    <a:p>
                      <a:pPr marL="12128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2%</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690" marR="4826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3%</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55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4%</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260" marR="3302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5%</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8699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6%</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2545" marR="29845"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7%</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8%</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9%</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10%</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dirty="0">
                          <a:solidFill>
                            <a:srgbClr val="101D49"/>
                          </a:solidFill>
                          <a:effectLst/>
                          <a:latin typeface="+mn-lt"/>
                          <a:ea typeface="Times New Roman" panose="02020603050405020304" pitchFamily="18" charset="0"/>
                          <a:cs typeface="Times New Roman" panose="02020603050405020304" pitchFamily="18" charset="0"/>
                        </a:rPr>
                        <a:t>11%</a:t>
                      </a:r>
                      <a:endParaRPr lang="en-US" sz="1100" dirty="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566374"/>
                  </a:ext>
                </a:extLst>
              </a:tr>
              <a:tr h="200660">
                <a:tc>
                  <a:txBody>
                    <a:bodyPr/>
                    <a:lstStyle/>
                    <a:p>
                      <a:pPr marL="7556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Pts.</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0.9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marR="4826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1.35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430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1.8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3302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2.25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9530"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2.7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29845"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3.15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3.6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4.05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dirty="0">
                          <a:solidFill>
                            <a:srgbClr val="101D49"/>
                          </a:solidFill>
                          <a:effectLst/>
                          <a:latin typeface="+mn-lt"/>
                          <a:ea typeface="Times New Roman" panose="02020603050405020304" pitchFamily="18" charset="0"/>
                          <a:cs typeface="Times New Roman" panose="02020603050405020304" pitchFamily="18" charset="0"/>
                        </a:rPr>
                        <a:t>5.0 </a:t>
                      </a:r>
                      <a:endParaRPr lang="en-US" sz="1100" dirty="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3325756"/>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597438"/>
          </a:xfrm>
        </p:spPr>
        <p:txBody>
          <a:bodyPr>
            <a:normAutofit/>
          </a:bodyPr>
          <a:lstStyle/>
          <a:p>
            <a:pPr marL="0" indent="0">
              <a:buNone/>
            </a:pPr>
            <a:r>
              <a:rPr lang="en-US" altLang="en-US" sz="2200" b="1" dirty="0">
                <a:solidFill>
                  <a:srgbClr val="101D49"/>
                </a:solidFill>
                <a:latin typeface="Garamond" panose="02020404030301010803" pitchFamily="18" charset="0"/>
              </a:rPr>
              <a:t>Contact Information</a:t>
            </a:r>
          </a:p>
          <a:p>
            <a:pPr lvl="1"/>
            <a:r>
              <a:rPr lang="en-US" altLang="en-US" sz="2200" i="0" dirty="0">
                <a:solidFill>
                  <a:srgbClr val="101D49"/>
                </a:solidFill>
                <a:latin typeface="Garamond" panose="02020404030301010803" pitchFamily="18" charset="0"/>
              </a:rPr>
              <a:t>Phone: 317-232-3061</a:t>
            </a:r>
          </a:p>
          <a:p>
            <a:pPr lvl="1"/>
            <a:r>
              <a:rPr lang="en-US" altLang="en-US" sz="2200" i="0" dirty="0">
                <a:solidFill>
                  <a:srgbClr val="101D49"/>
                </a:solidFill>
                <a:latin typeface="Garamond" panose="02020404030301010803" pitchFamily="18" charset="0"/>
              </a:rPr>
              <a:t>E-mail</a:t>
            </a:r>
            <a:r>
              <a:rPr lang="en-US" altLang="en-US" sz="2200" b="1" i="0" dirty="0">
                <a:solidFill>
                  <a:srgbClr val="101D49"/>
                </a:solidFill>
                <a:latin typeface="Garamond" panose="02020404030301010803" pitchFamily="18" charset="0"/>
              </a:rPr>
              <a:t>:</a:t>
            </a:r>
            <a:r>
              <a:rPr lang="en-US" altLang="en-US" sz="2200" i="0" dirty="0">
                <a:solidFill>
                  <a:srgbClr val="101D49"/>
                </a:solidFill>
                <a:latin typeface="Garamond" panose="02020404030301010803" pitchFamily="18" charset="0"/>
              </a:rPr>
              <a:t> </a:t>
            </a:r>
            <a:r>
              <a:rPr lang="en-US" altLang="en-US" sz="2200" i="0" dirty="0">
                <a:latin typeface="Garamond" panose="02020404030301010803" pitchFamily="18" charset="0"/>
                <a:hlinkClick r:id="rId2"/>
              </a:rPr>
              <a:t>Indianaveteranspreference@idoa.in.gov</a:t>
            </a:r>
            <a:endParaRPr lang="en-US" altLang="en-US" sz="2200" i="0" dirty="0">
              <a:latin typeface="Garamond" panose="02020404030301010803" pitchFamily="18" charset="0"/>
            </a:endParaRPr>
          </a:p>
          <a:p>
            <a:pPr lvl="1"/>
            <a:r>
              <a:rPr lang="en-US" altLang="en-US" sz="2200" i="0" dirty="0">
                <a:solidFill>
                  <a:srgbClr val="101D49"/>
                </a:solidFill>
                <a:latin typeface="Garamond" panose="02020404030301010803" pitchFamily="18" charset="0"/>
              </a:rPr>
              <a:t>Web: </a:t>
            </a:r>
            <a:r>
              <a:rPr lang="en-US" altLang="en-US" sz="2200" i="0" dirty="0">
                <a:latin typeface="Garamond" panose="02020404030301010803" pitchFamily="18" charset="0"/>
                <a:hlinkClick r:id="rId3"/>
              </a:rPr>
              <a:t>www.in.gov/idoa/2862.htm </a:t>
            </a:r>
            <a:endParaRPr lang="en-US" altLang="en-US" sz="2200" i="0" dirty="0">
              <a:solidFill>
                <a:srgbClr val="101D49"/>
              </a:solidFill>
              <a:latin typeface="Garamond" panose="02020404030301010803" pitchFamily="18" charset="0"/>
            </a:endParaRPr>
          </a:p>
          <a:p>
            <a:pPr marL="0" indent="0">
              <a:buNone/>
            </a:pPr>
            <a:r>
              <a:rPr lang="en-US" sz="2200" b="1" dirty="0">
                <a:solidFill>
                  <a:srgbClr val="101D49"/>
                </a:solidFill>
                <a:latin typeface="Garamond" panose="02020404030301010803" pitchFamily="18" charset="0"/>
              </a:rPr>
              <a:t>Complete Attachment L1, IVOSB Form</a:t>
            </a:r>
          </a:p>
          <a:p>
            <a:pPr lvl="1"/>
            <a:r>
              <a:rPr lang="en-US" sz="2200" i="0" dirty="0">
                <a:solidFill>
                  <a:srgbClr val="101D49"/>
                </a:solidFill>
                <a:latin typeface="Garamond" panose="02020404030301010803" pitchFamily="18" charset="0"/>
              </a:rPr>
              <a:t>Include sub-contractor letters of commitment</a:t>
            </a:r>
          </a:p>
          <a:p>
            <a:pPr marL="0" indent="0">
              <a:buNone/>
            </a:pPr>
            <a:r>
              <a:rPr lang="en-US" sz="2200" b="1" dirty="0">
                <a:solidFill>
                  <a:srgbClr val="101D49"/>
                </a:solidFill>
                <a:latin typeface="Garamond" panose="02020404030301010803" pitchFamily="18" charset="0"/>
              </a:rPr>
              <a:t>Goals for Proposal</a:t>
            </a:r>
          </a:p>
          <a:p>
            <a:pPr lvl="1"/>
            <a:r>
              <a:rPr lang="en-US" sz="2200" i="0" dirty="0">
                <a:solidFill>
                  <a:srgbClr val="101D49"/>
                </a:solidFill>
                <a:latin typeface="Garamond" panose="02020404030301010803" pitchFamily="18" charset="0"/>
              </a:rPr>
              <a:t>3% Veteran Owned Small Business of Total Bid Amount</a:t>
            </a:r>
          </a:p>
          <a:p>
            <a:endParaRPr lang="en-US" dirty="0"/>
          </a:p>
        </p:txBody>
      </p:sp>
    </p:spTree>
    <p:extLst>
      <p:ext uri="{BB962C8B-B14F-4D97-AF65-F5344CB8AC3E}">
        <p14:creationId xmlns:p14="http://schemas.microsoft.com/office/powerpoint/2010/main" val="26076805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p:txBody>
          <a:bodyPr>
            <a:normAutofit fontScale="92500" lnSpcReduction="20000"/>
          </a:bodyPr>
          <a:lstStyle/>
          <a:p>
            <a:pPr marL="0" indent="0">
              <a:buNone/>
            </a:pPr>
            <a:r>
              <a:rPr lang="en-US" b="1" dirty="0">
                <a:solidFill>
                  <a:srgbClr val="101D49"/>
                </a:solidFill>
                <a:latin typeface="Garamond" panose="02020404030301010803" pitchFamily="18" charset="0"/>
              </a:rPr>
              <a:t>Prime contractors should note the following: </a:t>
            </a:r>
          </a:p>
          <a:p>
            <a:r>
              <a:rPr lang="en-US" dirty="0">
                <a:solidFill>
                  <a:srgbClr val="101D49"/>
                </a:solidFill>
                <a:latin typeface="Garamond" panose="02020404030301010803" pitchFamily="18" charset="0"/>
              </a:rPr>
              <a:t>Pursuant to 25 IAC 9-4-1(c), a Prime Contractor who is an IVOSB can use their own workforce to count toward the goal.</a:t>
            </a:r>
          </a:p>
          <a:p>
            <a:r>
              <a:rPr lang="en-US" dirty="0">
                <a:solidFill>
                  <a:srgbClr val="101D49"/>
                </a:solidFill>
                <a:latin typeface="Garamond" panose="02020404030301010803" pitchFamily="18" charset="0"/>
              </a:rPr>
              <a:t>IVOSB must have a Bidder ID (see section 2.3.7 - Department of Administration, Procurement Division).</a:t>
            </a:r>
          </a:p>
          <a:p>
            <a:pPr lvl="0"/>
            <a:r>
              <a:rPr lang="en-US" dirty="0">
                <a:solidFill>
                  <a:srgbClr val="101D49"/>
                </a:solidFill>
                <a:latin typeface="Garamond" panose="02020404030301010803" pitchFamily="18" charset="0"/>
              </a:rPr>
              <a:t>Prime contractor and/or subcontractors’ Certification Letter(s), provided by IDOA or Federal Center for Veterans Business Enterprise (</a:t>
            </a:r>
            <a:r>
              <a:rPr lang="en-US" u="sng" dirty="0">
                <a:latin typeface="Garamond" panose="02020404030301010803" pitchFamily="18" charset="0"/>
                <a:hlinkClick r:id="rId2" tooltip="VA OSDBU"/>
              </a:rPr>
              <a:t>VA OSDBU</a:t>
            </a:r>
            <a:r>
              <a:rPr lang="en-US" dirty="0">
                <a:solidFill>
                  <a:srgbClr val="101D49"/>
                </a:solidFill>
                <a:latin typeface="Garamond" panose="02020404030301010803" pitchFamily="18" charset="0"/>
              </a:rPr>
              <a:t>), must accompany the proposal to show current status of certification.</a:t>
            </a:r>
          </a:p>
          <a:p>
            <a:pPr lvl="0"/>
            <a:r>
              <a:rPr lang="en-US" dirty="0">
                <a:solidFill>
                  <a:srgbClr val="101D49"/>
                </a:solidFill>
                <a:latin typeface="Garamond" panose="02020404030301010803" pitchFamily="18" charset="0"/>
              </a:rPr>
              <a:t>Each firm may only serve as one classification – MBE, WBE, or IVOSB (see section 1.22).</a:t>
            </a:r>
          </a:p>
          <a:p>
            <a:endParaRPr lang="en-US" dirty="0"/>
          </a:p>
        </p:txBody>
      </p:sp>
    </p:spTree>
    <p:extLst>
      <p:ext uri="{BB962C8B-B14F-4D97-AF65-F5344CB8AC3E}">
        <p14:creationId xmlns:p14="http://schemas.microsoft.com/office/powerpoint/2010/main" val="316991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701136"/>
          </a:xfrm>
        </p:spPr>
        <p:txBody>
          <a:bodyPr>
            <a:normAutofit/>
          </a:bodyPr>
          <a:lstStyle/>
          <a:p>
            <a:pPr marL="0" indent="0">
              <a:lnSpc>
                <a:spcPct val="110000"/>
              </a:lnSpc>
              <a:buNone/>
              <a:defRPr/>
            </a:pPr>
            <a:r>
              <a:rPr lang="en-US" b="1" dirty="0">
                <a:solidFill>
                  <a:srgbClr val="101D49"/>
                </a:solidFill>
                <a:latin typeface="Garamond" panose="02020404030301010803" pitchFamily="18" charset="0"/>
              </a:rPr>
              <a:t>Prime contractors must ensure that the proposed subcontractors meet the following criteria:</a:t>
            </a:r>
          </a:p>
          <a:p>
            <a:r>
              <a:rPr lang="en-US" dirty="0">
                <a:solidFill>
                  <a:srgbClr val="101D49"/>
                </a:solidFill>
                <a:latin typeface="Garamond" panose="02020404030301010803" pitchFamily="18" charset="0"/>
              </a:rPr>
              <a:t>Must be listed on </a:t>
            </a:r>
            <a:r>
              <a:rPr lang="en-US" u="sng" dirty="0">
                <a:latin typeface="Garamond" panose="02020404030301010803" pitchFamily="18" charset="0"/>
                <a:hlinkClick r:id="rId2" tooltip="VA OSDBU"/>
              </a:rPr>
              <a:t>VA OSDBU</a:t>
            </a:r>
            <a:r>
              <a:rPr lang="en-US" dirty="0">
                <a:latin typeface="Garamond" panose="02020404030301010803" pitchFamily="18" charset="0"/>
              </a:rPr>
              <a:t> </a:t>
            </a:r>
            <a:r>
              <a:rPr lang="en-US" dirty="0">
                <a:solidFill>
                  <a:srgbClr val="101D49"/>
                </a:solidFill>
                <a:latin typeface="Garamond" panose="02020404030301010803" pitchFamily="18" charset="0"/>
              </a:rPr>
              <a:t>registry or listed on the IDOA Directory of Certified Firms, </a:t>
            </a:r>
            <a:r>
              <a:rPr lang="en-US" b="1" dirty="0">
                <a:solidFill>
                  <a:srgbClr val="101D49"/>
                </a:solidFill>
                <a:latin typeface="Garamond" panose="02020404030301010803" pitchFamily="18" charset="0"/>
              </a:rPr>
              <a:t>on or before </a:t>
            </a:r>
            <a:r>
              <a:rPr lang="en-US" dirty="0">
                <a:solidFill>
                  <a:srgbClr val="101D49"/>
                </a:solidFill>
                <a:latin typeface="Garamond" panose="02020404030301010803" pitchFamily="18" charset="0"/>
              </a:rPr>
              <a:t>the proposal due date. </a:t>
            </a:r>
          </a:p>
          <a:p>
            <a:r>
              <a:rPr lang="en-US" b="1" dirty="0">
                <a:solidFill>
                  <a:srgbClr val="101D49"/>
                </a:solidFill>
                <a:latin typeface="Garamond" panose="02020404030301010803" pitchFamily="18" charset="0"/>
              </a:rPr>
              <a:t>Serve a Valuable Scope Contribution (VSC) on the engagement, as confirmed by the State.</a:t>
            </a:r>
          </a:p>
          <a:p>
            <a:pPr lvl="1">
              <a:buFont typeface="Wingdings" panose="05000000000000000000" pitchFamily="2" charset="2"/>
              <a:buChar char="q"/>
            </a:pPr>
            <a:r>
              <a:rPr lang="en-US" i="0" dirty="0">
                <a:solidFill>
                  <a:srgbClr val="101D49"/>
                </a:solidFill>
                <a:latin typeface="Garamond" panose="02020404030301010803" pitchFamily="18" charset="0"/>
              </a:rPr>
              <a:t>Valuable Scope Contribution – A business function that supports the scope of this solicitation</a:t>
            </a:r>
          </a:p>
          <a:p>
            <a:r>
              <a:rPr lang="en-US" dirty="0">
                <a:solidFill>
                  <a:srgbClr val="101D49"/>
                </a:solidFill>
                <a:latin typeface="Garamond" panose="02020404030301010803" pitchFamily="18" charset="0"/>
              </a:rPr>
              <a:t>Provide the goods or services specific to the contract and within the industry area for which it is certified.</a:t>
            </a:r>
          </a:p>
          <a:p>
            <a:endParaRPr lang="en-US" dirty="0">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7" name="Right Arrow 10">
            <a:extLst>
              <a:ext uri="{FF2B5EF4-FFF2-40B4-BE49-F238E27FC236}">
                <a16:creationId xmlns:a16="http://schemas.microsoft.com/office/drawing/2014/main" id="{833C42D6-1A58-4BBD-B500-84EB060F1DF2}"/>
              </a:ext>
            </a:extLst>
          </p:cNvPr>
          <p:cNvSpPr/>
          <p:nvPr/>
        </p:nvSpPr>
        <p:spPr>
          <a:xfrm>
            <a:off x="1185278" y="254253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1135167" y="4476792"/>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1152013" y="505063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10663822" y="480565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pic>
        <p:nvPicPr>
          <p:cNvPr id="17" name="Content Placeholder 16" descr="Table&#10;&#10;Description automatically generated">
            <a:extLst>
              <a:ext uri="{FF2B5EF4-FFF2-40B4-BE49-F238E27FC236}">
                <a16:creationId xmlns:a16="http://schemas.microsoft.com/office/drawing/2014/main" id="{E7B2C93C-A41D-AEDF-19C3-11F5A826E08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64357" y="1792501"/>
            <a:ext cx="8699465" cy="4491571"/>
          </a:xfrm>
        </p:spPr>
      </p:pic>
    </p:spTree>
    <p:extLst>
      <p:ext uri="{BB962C8B-B14F-4D97-AF65-F5344CB8AC3E}">
        <p14:creationId xmlns:p14="http://schemas.microsoft.com/office/powerpoint/2010/main" val="9172790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92500" lnSpcReduction="20000"/>
          </a:bodyPr>
          <a:lstStyle/>
          <a:p>
            <a:pPr marL="115888" indent="-115888">
              <a:spcBef>
                <a:spcPct val="20000"/>
              </a:spcBef>
              <a:buFont typeface="Arial" pitchFamily="34" charset="0"/>
              <a:buChar char="•"/>
            </a:pPr>
            <a:r>
              <a:rPr lang="en-US" sz="1900" b="1" dirty="0">
                <a:solidFill>
                  <a:srgbClr val="101D49"/>
                </a:solidFill>
                <a:latin typeface="Garamond" panose="02020404030301010803" pitchFamily="18" charset="0"/>
              </a:rPr>
              <a:t>New Process - </a:t>
            </a:r>
            <a:r>
              <a:rPr lang="en-US" sz="1900" dirty="0">
                <a:solidFill>
                  <a:srgbClr val="101D49"/>
                </a:solidFill>
                <a:latin typeface="Garamond" panose="02020404030301010803" pitchFamily="18" charset="0"/>
              </a:rPr>
              <a:t>IVOSB scoring is conducted based on 5 points plus a possible 1 bonus point scale</a:t>
            </a:r>
          </a:p>
          <a:p>
            <a:pPr marL="234950" lvl="1"/>
            <a:r>
              <a:rPr lang="en-US" sz="1900" b="1" i="0" dirty="0">
                <a:solidFill>
                  <a:srgbClr val="101D49"/>
                </a:solidFill>
                <a:latin typeface="Garamond" panose="02020404030301010803" pitchFamily="18" charset="0"/>
              </a:rPr>
              <a:t>-</a:t>
            </a:r>
            <a:r>
              <a:rPr lang="en-US" sz="1900" i="0" dirty="0">
                <a:solidFill>
                  <a:srgbClr val="101D49"/>
                </a:solidFill>
                <a:latin typeface="Garamond" panose="02020404030301010803" pitchFamily="18" charset="0"/>
              </a:rPr>
              <a:t> IVOSB: Possible 5 points + 1 bonus point</a:t>
            </a:r>
          </a:p>
          <a:p>
            <a:pPr marL="234950" lvl="1"/>
            <a:endParaRPr lang="en-US" sz="1900" i="0" dirty="0">
              <a:solidFill>
                <a:srgbClr val="101D49"/>
              </a:solidFill>
              <a:latin typeface="Garamond" panose="02020404030301010803" pitchFamily="18" charset="0"/>
            </a:endParaRPr>
          </a:p>
          <a:p>
            <a:pPr marL="115888" indent="-115888">
              <a:spcBef>
                <a:spcPct val="20000"/>
              </a:spcBef>
              <a:buFont typeface="Arial" pitchFamily="34" charset="0"/>
              <a:buChar char="•"/>
            </a:pPr>
            <a:r>
              <a:rPr lang="en-US" sz="1900" b="1" dirty="0">
                <a:solidFill>
                  <a:srgbClr val="101D49"/>
                </a:solidFill>
                <a:latin typeface="Garamond" panose="02020404030301010803" pitchFamily="18" charset="0"/>
              </a:rPr>
              <a:t>Professional Services Scoring Methodology:</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The points will be awarded on the following schedule:</a:t>
            </a:r>
            <a:br>
              <a:rPr lang="en-US" sz="1900" i="0" dirty="0">
                <a:solidFill>
                  <a:srgbClr val="101D49"/>
                </a:solidFill>
                <a:latin typeface="Garamond" panose="02020404030301010803" pitchFamily="18" charset="0"/>
              </a:rPr>
            </a:br>
            <a:endParaRPr lang="en-US" sz="1900" i="0" dirty="0">
              <a:solidFill>
                <a:srgbClr val="101D49"/>
              </a:solidFill>
              <a:latin typeface="Garamond" panose="02020404030301010803" pitchFamily="18" charset="0"/>
            </a:endParaRPr>
          </a:p>
          <a:p>
            <a:pPr marL="346075" lvl="1" indent="-114300">
              <a:spcBef>
                <a:spcPct val="20000"/>
              </a:spcBef>
            </a:pPr>
            <a:endParaRPr lang="en-US" sz="1900" i="0" dirty="0">
              <a:solidFill>
                <a:srgbClr val="101D49"/>
              </a:solidFill>
              <a:latin typeface="Garamond" panose="02020404030301010803" pitchFamily="18" charset="0"/>
            </a:endParaRPr>
          </a:p>
          <a:p>
            <a:pPr marL="346075" lvl="1" indent="-114300">
              <a:spcBef>
                <a:spcPct val="20000"/>
              </a:spcBef>
            </a:pPr>
            <a:endParaRPr lang="en-US" sz="1900" i="0" dirty="0">
              <a:solidFill>
                <a:srgbClr val="101D49"/>
              </a:solidFill>
              <a:latin typeface="Garamond" panose="02020404030301010803" pitchFamily="18" charset="0"/>
            </a:endParaRP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The highest submission which exceeds the goal will receive 6 points (5 points plus 1 bonus point). In case of a tie both firms will receive 6 points. </a:t>
            </a:r>
          </a:p>
          <a:p>
            <a:endParaRPr lang="en-US" dirty="0"/>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dirty="0">
                          <a:solidFill>
                            <a:srgbClr val="101D49"/>
                          </a:solidFill>
                        </a:rPr>
                        <a:t>%</a:t>
                      </a:r>
                    </a:p>
                  </a:txBody>
                  <a:tcPr/>
                </a:tc>
                <a:tc>
                  <a:txBody>
                    <a:bodyPr/>
                    <a:lstStyle/>
                    <a:p>
                      <a:pPr algn="ctr"/>
                      <a:r>
                        <a:rPr lang="en-US" sz="1050" dirty="0">
                          <a:solidFill>
                            <a:srgbClr val="101D49"/>
                          </a:solidFill>
                        </a:rPr>
                        <a:t>0%</a:t>
                      </a:r>
                    </a:p>
                  </a:txBody>
                  <a:tcPr/>
                </a:tc>
                <a:tc>
                  <a:txBody>
                    <a:bodyPr/>
                    <a:lstStyle/>
                    <a:p>
                      <a:pPr algn="ctr"/>
                      <a:r>
                        <a:rPr lang="en-US" sz="1050" dirty="0">
                          <a:solidFill>
                            <a:srgbClr val="101D49"/>
                          </a:solidFill>
                        </a:rPr>
                        <a:t>0.6%</a:t>
                      </a:r>
                    </a:p>
                  </a:txBody>
                  <a:tcPr/>
                </a:tc>
                <a:tc>
                  <a:txBody>
                    <a:bodyPr/>
                    <a:lstStyle/>
                    <a:p>
                      <a:pPr algn="ctr"/>
                      <a:r>
                        <a:rPr lang="en-US" sz="1050" dirty="0">
                          <a:solidFill>
                            <a:srgbClr val="101D49"/>
                          </a:solidFill>
                        </a:rPr>
                        <a:t>1.2%</a:t>
                      </a:r>
                    </a:p>
                  </a:txBody>
                  <a:tcPr/>
                </a:tc>
                <a:tc>
                  <a:txBody>
                    <a:bodyPr/>
                    <a:lstStyle/>
                    <a:p>
                      <a:pPr algn="ctr"/>
                      <a:r>
                        <a:rPr lang="en-US" sz="1050" dirty="0">
                          <a:solidFill>
                            <a:srgbClr val="101D49"/>
                          </a:solidFill>
                        </a:rPr>
                        <a:t>1.8%</a:t>
                      </a:r>
                    </a:p>
                  </a:txBody>
                  <a:tcPr/>
                </a:tc>
                <a:tc>
                  <a:txBody>
                    <a:bodyPr/>
                    <a:lstStyle/>
                    <a:p>
                      <a:pPr algn="ctr"/>
                      <a:r>
                        <a:rPr lang="en-US" sz="1050" dirty="0">
                          <a:solidFill>
                            <a:srgbClr val="101D49"/>
                          </a:solidFill>
                        </a:rPr>
                        <a:t>2.4%</a:t>
                      </a:r>
                    </a:p>
                  </a:txBody>
                  <a:tcPr/>
                </a:tc>
                <a:tc>
                  <a:txBody>
                    <a:bodyPr/>
                    <a:lstStyle/>
                    <a:p>
                      <a:pPr algn="ctr"/>
                      <a:r>
                        <a:rPr lang="en-US" sz="1050" dirty="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dirty="0">
                          <a:solidFill>
                            <a:srgbClr val="101D49"/>
                          </a:solidFill>
                        </a:rPr>
                        <a:t>Pts.</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2</a:t>
                      </a:r>
                    </a:p>
                  </a:txBody>
                  <a:tcPr/>
                </a:tc>
                <a:tc>
                  <a:txBody>
                    <a:bodyPr/>
                    <a:lstStyle/>
                    <a:p>
                      <a:pPr algn="ctr"/>
                      <a:r>
                        <a:rPr lang="en-US" sz="1050" dirty="0">
                          <a:solidFill>
                            <a:srgbClr val="101D49"/>
                          </a:solidFill>
                        </a:rPr>
                        <a:t>3</a:t>
                      </a:r>
                    </a:p>
                  </a:txBody>
                  <a:tcPr/>
                </a:tc>
                <a:tc>
                  <a:txBody>
                    <a:bodyPr/>
                    <a:lstStyle/>
                    <a:p>
                      <a:pPr algn="ctr"/>
                      <a:r>
                        <a:rPr lang="en-US" sz="1050" dirty="0">
                          <a:solidFill>
                            <a:srgbClr val="101D49"/>
                          </a:solidFill>
                        </a:rPr>
                        <a:t>4</a:t>
                      </a:r>
                    </a:p>
                  </a:txBody>
                  <a:tcPr/>
                </a:tc>
                <a:tc>
                  <a:txBody>
                    <a:bodyPr/>
                    <a:lstStyle/>
                    <a:p>
                      <a:pPr algn="ctr"/>
                      <a:r>
                        <a:rPr lang="en-US" sz="1050" dirty="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dirty="0">
                <a:solidFill>
                  <a:srgbClr val="101D49"/>
                </a:solidFill>
                <a:latin typeface="Garamond" panose="02020404030301010803" pitchFamily="18" charset="0"/>
              </a:rPr>
              <a:t>RFP MBE/WBE/IVOSB Scoring Example</a:t>
            </a:r>
          </a:p>
          <a:p>
            <a:endParaRPr lang="en-US" dirty="0"/>
          </a:p>
        </p:txBody>
      </p:sp>
      <p:pic>
        <p:nvPicPr>
          <p:cNvPr id="3" name="Picture 2">
            <a:extLst>
              <a:ext uri="{FF2B5EF4-FFF2-40B4-BE49-F238E27FC236}">
                <a16:creationId xmlns:a16="http://schemas.microsoft.com/office/drawing/2014/main" id="{805FBE51-4DF3-47A0-8259-F94C8C0B0E0C}"/>
              </a:ext>
            </a:extLst>
          </p:cNvPr>
          <p:cNvPicPr>
            <a:picLocks noChangeAspect="1"/>
          </p:cNvPicPr>
          <p:nvPr/>
        </p:nvPicPr>
        <p:blipFill>
          <a:blip r:embed="rId2"/>
          <a:stretch>
            <a:fillRect/>
          </a:stretch>
        </p:blipFill>
        <p:spPr>
          <a:xfrm>
            <a:off x="1252308" y="2803359"/>
            <a:ext cx="9687384" cy="2719052"/>
          </a:xfrm>
          <a:prstGeom prst="rect">
            <a:avLst/>
          </a:prstGeom>
        </p:spPr>
      </p:pic>
    </p:spTree>
    <p:extLst>
      <p:ext uri="{BB962C8B-B14F-4D97-AF65-F5344CB8AC3E}">
        <p14:creationId xmlns:p14="http://schemas.microsoft.com/office/powerpoint/2010/main" val="1590847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rgbClr val="101D49"/>
                </a:solidFill>
              </a:rPr>
              <a:t>Pay Audit System</a:t>
            </a:r>
          </a:p>
          <a:p>
            <a:r>
              <a:rPr lang="en-US" sz="1700" dirty="0">
                <a:solidFill>
                  <a:srgbClr val="101D49"/>
                </a:solidFill>
              </a:rPr>
              <a:t>Tool utilized to monitor the state’s diversity spend for subcontractors</a:t>
            </a:r>
          </a:p>
          <a:p>
            <a:r>
              <a:rPr lang="en-US" sz="1700" dirty="0">
                <a:solidFill>
                  <a:srgbClr val="101D49"/>
                </a:solidFill>
              </a:rPr>
              <a:t>Selected primes and subcontractors are required to report payments submitted or received through this web-based tool</a:t>
            </a:r>
          </a:p>
          <a:p>
            <a:r>
              <a:rPr lang="en-US" sz="1700" dirty="0">
                <a:solidFill>
                  <a:srgbClr val="101D49"/>
                </a:solidFill>
              </a:rPr>
              <a:t>Based on contract terms payments should be reported monthly or quarterly</a:t>
            </a:r>
          </a:p>
          <a:p>
            <a:r>
              <a:rPr lang="en-US" sz="1650" b="1" dirty="0">
                <a:solidFill>
                  <a:srgbClr val="101D49"/>
                </a:solidFill>
              </a:rPr>
              <a:t>Questions? </a:t>
            </a:r>
            <a:r>
              <a:rPr lang="en-US" sz="1650" dirty="0">
                <a:solidFill>
                  <a:srgbClr val="101D49"/>
                </a:solidFill>
              </a:rPr>
              <a:t>Contact Division of Supplier Diversity</a:t>
            </a:r>
          </a:p>
          <a:p>
            <a:pPr lvl="1"/>
            <a:r>
              <a:rPr lang="en-US" sz="1250" i="0" dirty="0">
                <a:hlinkClick r:id="rId2"/>
              </a:rPr>
              <a:t>mwbecompliance@idoa.in.gov</a:t>
            </a:r>
            <a:r>
              <a:rPr lang="en-US" sz="1250" i="0" dirty="0"/>
              <a:t> </a:t>
            </a:r>
          </a:p>
          <a:p>
            <a:pPr lvl="1"/>
            <a:r>
              <a:rPr lang="en-US" sz="1250" i="0" dirty="0">
                <a:hlinkClick r:id="rId3"/>
              </a:rPr>
              <a:t>www.in.gov/idoa/mwbe/payaudit.htm</a:t>
            </a:r>
            <a:r>
              <a:rPr lang="en-US" sz="1250" i="0" dirty="0"/>
              <a:t> </a:t>
            </a:r>
          </a:p>
          <a:p>
            <a:endParaRPr lang="en-US" dirty="0"/>
          </a:p>
        </p:txBody>
      </p:sp>
      <p:sp>
        <p:nvSpPr>
          <p:cNvPr id="4" name="Title 3"/>
          <p:cNvSpPr>
            <a:spLocks noGrp="1"/>
          </p:cNvSpPr>
          <p:nvPr>
            <p:ph type="title"/>
          </p:nvPr>
        </p:nvSpPr>
        <p:spPr/>
        <p:txBody>
          <a:bodyPr/>
          <a:lstStyle/>
          <a:p>
            <a:r>
              <a:rPr lang="en-US" dirty="0"/>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subcontractor </a:t>
              </a:r>
              <a:r>
                <a:rPr lang="en-US" altLang="en-US" sz="1050" b="1" i="1" dirty="0">
                  <a:solidFill>
                    <a:srgbClr val="FF0000"/>
                  </a:solidFill>
                </a:rPr>
                <a:t>actual paid</a:t>
              </a:r>
              <a:r>
                <a:rPr lang="en-US" altLang="en-US" sz="1050" i="1" dirty="0">
                  <a:solidFill>
                    <a:prstClr val="black"/>
                  </a:solidFill>
                </a:rPr>
                <a:t> invoice amounts</a:t>
              </a:r>
              <a:endParaRPr lang="en-US" altLang="en-US" sz="1050" i="1" baseline="30000" dirty="0">
                <a:solidFill>
                  <a:prstClr val="black"/>
                </a:solidFill>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actual payments </a:t>
              </a:r>
              <a:r>
                <a:rPr lang="en-US" altLang="en-US" sz="1050" b="1" i="1" dirty="0">
                  <a:solidFill>
                    <a:srgbClr val="FF0000"/>
                  </a:solidFill>
                </a:rPr>
                <a:t>received</a:t>
              </a:r>
              <a:endParaRPr lang="en-US" altLang="en-US" sz="1050" b="1" i="1" baseline="30000" dirty="0">
                <a:solidFill>
                  <a:srgbClr val="FF0000"/>
                </a:solidFill>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975" b="1" dirty="0">
                  <a:solidFill>
                    <a:prstClr val="black"/>
                  </a:solidFill>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85000" lnSpcReduction="10000"/>
          </a:bodyPr>
          <a:lstStyle/>
          <a:p>
            <a:r>
              <a:rPr lang="en-US" sz="2800" dirty="0">
                <a:solidFill>
                  <a:srgbClr val="101D49"/>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U) to </a:t>
            </a:r>
            <a:r>
              <a:rPr lang="en-US" sz="2800" dirty="0">
                <a:solidFill>
                  <a:srgbClr val="101D49"/>
                </a:solidFill>
                <a:latin typeface="Times New Roman" panose="02020603050405020304" pitchFamily="18" charset="0"/>
                <a:cs typeface="Times New Roman" panose="02020603050405020304" pitchFamily="18" charset="0"/>
                <a:hlinkClick r:id="rId3"/>
              </a:rPr>
              <a:t>rfp@idoa.in.gov</a:t>
            </a:r>
            <a:r>
              <a:rPr lang="en-US" sz="2800" dirty="0">
                <a:solidFill>
                  <a:srgbClr val="101D49"/>
                </a:solidFill>
                <a:latin typeface="Times New Roman" panose="02020603050405020304" pitchFamily="18" charset="0"/>
                <a:cs typeface="Times New Roman" panose="02020603050405020304" pitchFamily="18" charset="0"/>
              </a:rPr>
              <a:t> no later than </a:t>
            </a:r>
            <a:r>
              <a:rPr lang="en-US" sz="2800" b="1" u="sng" dirty="0">
                <a:solidFill>
                  <a:srgbClr val="101D49"/>
                </a:solidFill>
                <a:latin typeface="Times New Roman" panose="02020603050405020304" pitchFamily="18" charset="0"/>
                <a:cs typeface="Times New Roman" panose="02020603050405020304" pitchFamily="18" charset="0"/>
              </a:rPr>
              <a:t>10/3/25 @ 3:00 PM </a:t>
            </a:r>
            <a:r>
              <a:rPr lang="en-US" sz="2800" b="1" dirty="0">
                <a:solidFill>
                  <a:srgbClr val="101D49"/>
                </a:solidFill>
                <a:latin typeface="Times New Roman" panose="02020603050405020304" pitchFamily="18" charset="0"/>
                <a:cs typeface="Times New Roman" panose="02020603050405020304" pitchFamily="18" charset="0"/>
              </a:rPr>
              <a:t>This form is optional.</a:t>
            </a:r>
          </a:p>
          <a:p>
            <a:r>
              <a:rPr lang="en-US" sz="2800" dirty="0">
                <a:solidFill>
                  <a:srgbClr val="101D49"/>
                </a:solidFill>
                <a:latin typeface="Times New Roman" panose="02020603050405020304" pitchFamily="18" charset="0"/>
                <a:cs typeface="Times New Roman" panose="02020603050405020304" pitchFamily="18" charset="0"/>
              </a:rPr>
              <a:t>Potential Respondents to the solicitation are encouraged to submit any questions pertaining to the RFP via the Question/Inquiry process.  Please use Attachment R of this RFP for this purpose.  Questions regarding the solicitation must be submitted by </a:t>
            </a:r>
            <a:r>
              <a:rPr lang="en-US" sz="2800" b="1" u="sng" dirty="0">
                <a:solidFill>
                  <a:srgbClr val="101D49"/>
                </a:solidFill>
                <a:latin typeface="Times New Roman" panose="02020603050405020304" pitchFamily="18" charset="0"/>
                <a:cs typeface="Times New Roman" panose="02020603050405020304" pitchFamily="18" charset="0"/>
              </a:rPr>
              <a:t>3:00 PM ET on 10/3/25</a:t>
            </a:r>
          </a:p>
          <a:p>
            <a:r>
              <a:rPr lang="en-US" sz="2800" dirty="0">
                <a:solidFill>
                  <a:srgbClr val="101D49"/>
                </a:solidFill>
                <a:latin typeface="Times New Roman" panose="02020603050405020304" pitchFamily="18" charset="0"/>
                <a:cs typeface="Times New Roman" panose="02020603050405020304" pitchFamily="18" charset="0"/>
              </a:rPr>
              <a:t>Submission of proposals is due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10/23/25</a:t>
            </a:r>
            <a:r>
              <a:rPr lang="en-US" sz="2800" dirty="0">
                <a:solidFill>
                  <a:srgbClr val="101D49"/>
                </a:solidFill>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1641067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654291"/>
            <a:ext cx="9601200" cy="829157"/>
          </a:xfrm>
        </p:spPr>
        <p:txBody>
          <a:bodyPr/>
          <a:lstStyle/>
          <a:p>
            <a:r>
              <a:rPr lang="en-US" dirty="0"/>
              <a:t>Additional Information</a:t>
            </a:r>
          </a:p>
        </p:txBody>
      </p:sp>
      <p:sp>
        <p:nvSpPr>
          <p:cNvPr id="6" name="Content Placeholder 5"/>
          <p:cNvSpPr>
            <a:spLocks noGrp="1"/>
          </p:cNvSpPr>
          <p:nvPr>
            <p:ph idx="1"/>
          </p:nvPr>
        </p:nvSpPr>
        <p:spPr>
          <a:xfrm>
            <a:off x="1219200" y="1750734"/>
            <a:ext cx="9745579" cy="4616563"/>
          </a:xfrm>
        </p:spPr>
        <p:txBody>
          <a:bodyPr>
            <a:noAutofit/>
          </a:bodyPr>
          <a:lstStyle/>
          <a:p>
            <a:pPr marL="342900" lvl="0" indent="-342900" algn="ctr" defTabSz="914400">
              <a:lnSpc>
                <a:spcPct val="80000"/>
              </a:lnSpc>
              <a:spcBef>
                <a:spcPct val="20000"/>
              </a:spcBef>
              <a:spcAft>
                <a:spcPts val="0"/>
              </a:spcAft>
              <a:buNone/>
            </a:pPr>
            <a:r>
              <a:rPr lang="en-US" sz="1600" b="1" dirty="0">
                <a:solidFill>
                  <a:srgbClr val="101D49"/>
                </a:solidFill>
              </a:rPr>
              <a:t>IDOA PROCUREMENT LINKS AND NUMBERS</a:t>
            </a:r>
            <a:endParaRPr lang="en-US" sz="1600" b="1" dirty="0">
              <a:solidFill>
                <a:srgbClr val="101D49"/>
              </a:solidFill>
              <a:hlinkClick r:id="rId3"/>
            </a:endParaRPr>
          </a:p>
          <a:p>
            <a:pPr marL="342900" lvl="0" indent="-342900" algn="ctr" defTabSz="914400">
              <a:lnSpc>
                <a:spcPct val="80000"/>
              </a:lnSpc>
              <a:spcBef>
                <a:spcPct val="20000"/>
              </a:spcBef>
              <a:spcAft>
                <a:spcPts val="0"/>
              </a:spcAft>
              <a:buNone/>
            </a:pPr>
            <a:r>
              <a:rPr lang="en-US" sz="1600" b="1" dirty="0">
                <a:solidFill>
                  <a:prstClr val="black"/>
                </a:solidFill>
                <a:hlinkClick r:id="rId3"/>
              </a:rPr>
              <a:t>http://www.in.gov/idoa/2354.htm</a:t>
            </a:r>
            <a:endParaRPr lang="en-US" sz="1600" b="1" dirty="0">
              <a:solidFill>
                <a:prstClr val="black"/>
              </a:solidFill>
            </a:endParaRPr>
          </a:p>
          <a:p>
            <a:pPr marL="342900" lvl="0" indent="-342900" algn="ctr" defTabSz="914400">
              <a:lnSpc>
                <a:spcPct val="80000"/>
              </a:lnSpc>
              <a:spcBef>
                <a:spcPct val="20000"/>
              </a:spcBef>
              <a:spcAft>
                <a:spcPts val="0"/>
              </a:spcAft>
              <a:buNone/>
            </a:pP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A.	Link to the developing for bidder registry with IDOA and Secretary of State.</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4"/>
              </a:rPr>
              <a:t>http://www.in.gov/idoa/2464.htm</a:t>
            </a: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B.	Secretary of State of Indiana:</a:t>
            </a:r>
          </a:p>
          <a:p>
            <a:pPr marL="342900" lvl="0" indent="-342900" defTabSz="914400">
              <a:lnSpc>
                <a:spcPct val="80000"/>
              </a:lnSpc>
              <a:spcBef>
                <a:spcPct val="20000"/>
              </a:spcBef>
              <a:spcAft>
                <a:spcPts val="0"/>
              </a:spcAft>
              <a:buNone/>
            </a:pPr>
            <a:r>
              <a:rPr lang="en-US" sz="1600" b="1" dirty="0">
                <a:solidFill>
                  <a:srgbClr val="101D49"/>
                </a:solidFill>
              </a:rPr>
              <a:t>	Can be reached at (317) 232-6576 for registration assistance.  </a:t>
            </a:r>
            <a:r>
              <a:rPr lang="en-US" sz="1600" b="1" dirty="0">
                <a:solidFill>
                  <a:prstClr val="black"/>
                </a:solidFill>
                <a:hlinkClick r:id="rId5"/>
              </a:rPr>
              <a:t>www.in.gov/sos</a:t>
            </a: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C.	See Vendor and Supplier Resource Center:</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6"/>
              </a:rPr>
              <a:t>http://www.in.gov/idoa/3106.htm</a:t>
            </a:r>
            <a:endParaRPr lang="en-US" sz="1600" b="1" dirty="0">
              <a:solidFill>
                <a:prstClr val="black"/>
              </a:solidFill>
            </a:endParaRPr>
          </a:p>
          <a:p>
            <a:pPr marL="342900" lvl="0" indent="-342900" defTabSz="914400">
              <a:lnSpc>
                <a:spcPct val="80000"/>
              </a:lnSpc>
              <a:spcBef>
                <a:spcPct val="20000"/>
              </a:spcBef>
              <a:spcAft>
                <a:spcPts val="0"/>
              </a:spcAft>
              <a:buFontTx/>
              <a:buAutoNum type="alphaUcPeriod" startAt="4"/>
            </a:pPr>
            <a:r>
              <a:rPr lang="en-US" sz="1600" b="1" dirty="0">
                <a:solidFill>
                  <a:srgbClr val="101D49"/>
                </a:solidFill>
              </a:rPr>
              <a:t>Minority and Women Owned Business Enterprises:</a:t>
            </a:r>
          </a:p>
          <a:p>
            <a:pPr marL="342900" lvl="0" indent="-342900" defTabSz="914400">
              <a:lnSpc>
                <a:spcPct val="80000"/>
              </a:lnSpc>
              <a:spcBef>
                <a:spcPct val="20000"/>
              </a:spcBef>
              <a:spcAft>
                <a:spcPts val="0"/>
              </a:spcAft>
              <a:buNone/>
            </a:pPr>
            <a:r>
              <a:rPr lang="en-US" sz="1600" b="1" dirty="0">
                <a:solidFill>
                  <a:srgbClr val="101D49"/>
                </a:solidFill>
              </a:rPr>
              <a:t>	Link to more information and full listing of IDOA Minority and Women Owned Businesses</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7"/>
              </a:rPr>
              <a:t>http://www.in.gov/idoa/2352.htm</a:t>
            </a:r>
            <a:endParaRPr lang="en-US" sz="1600" b="1" dirty="0">
              <a:solidFill>
                <a:prstClr val="black"/>
              </a:solidFill>
            </a:endParaRPr>
          </a:p>
          <a:p>
            <a:pPr marL="0" lvl="0" indent="0" defTabSz="914400">
              <a:lnSpc>
                <a:spcPct val="80000"/>
              </a:lnSpc>
              <a:spcBef>
                <a:spcPct val="20000"/>
              </a:spcBef>
              <a:spcAft>
                <a:spcPts val="0"/>
              </a:spcAft>
              <a:buNone/>
            </a:pPr>
            <a:r>
              <a:rPr lang="en-US" sz="1600" b="1" dirty="0">
                <a:solidFill>
                  <a:srgbClr val="101D49"/>
                </a:solidFill>
              </a:rPr>
              <a:t>E.    RFP posting and updates:</a:t>
            </a:r>
          </a:p>
          <a:p>
            <a:pPr marL="342900" lvl="0" indent="-342900" defTabSz="914400">
              <a:lnSpc>
                <a:spcPct val="80000"/>
              </a:lnSpc>
              <a:spcBef>
                <a:spcPct val="20000"/>
              </a:spcBef>
              <a:spcAft>
                <a:spcPts val="0"/>
              </a:spcAft>
              <a:buNone/>
            </a:pPr>
            <a:r>
              <a:rPr lang="en-US" sz="1600" b="1" dirty="0">
                <a:solidFill>
                  <a:prstClr val="black"/>
                </a:solidFill>
              </a:rPr>
              <a:t>	Go to </a:t>
            </a:r>
            <a:r>
              <a:rPr lang="en-US" sz="1600" b="1" dirty="0">
                <a:solidFill>
                  <a:prstClr val="black"/>
                </a:solidFill>
                <a:hlinkClick r:id="rId8"/>
              </a:rPr>
              <a:t>https://www.in.gov/idoa/procurement/current-business-opportunities/</a:t>
            </a:r>
            <a:endParaRPr lang="en-US" sz="1600" b="1" dirty="0">
              <a:solidFill>
                <a:prstClr val="black"/>
              </a:solidFill>
            </a:endParaRPr>
          </a:p>
          <a:p>
            <a:pPr marL="342900" lvl="0" indent="-342900" defTabSz="914400">
              <a:lnSpc>
                <a:spcPct val="80000"/>
              </a:lnSpc>
              <a:spcBef>
                <a:spcPts val="0"/>
              </a:spcBef>
              <a:spcAft>
                <a:spcPts val="0"/>
              </a:spcAft>
              <a:buNone/>
            </a:pPr>
            <a:r>
              <a:rPr lang="en-US" sz="1600" b="1" dirty="0">
                <a:solidFill>
                  <a:srgbClr val="101D49"/>
                </a:solidFill>
              </a:rPr>
              <a:t>	Scroll through table until you find desired RFP number on left-hand side and click the link</a:t>
            </a:r>
          </a:p>
          <a:p>
            <a:pPr marL="342900" lvl="0" indent="-342900" defTabSz="914400">
              <a:lnSpc>
                <a:spcPct val="80000"/>
              </a:lnSpc>
              <a:spcBef>
                <a:spcPts val="0"/>
              </a:spcBef>
              <a:spcAft>
                <a:spcPts val="0"/>
              </a:spcAft>
              <a:buNone/>
            </a:pPr>
            <a:endParaRPr lang="en-US" sz="1600" b="1" dirty="0">
              <a:solidFill>
                <a:srgbClr val="101D49"/>
              </a:solidFill>
            </a:endParaRPr>
          </a:p>
          <a:p>
            <a:pPr marL="0" indent="0">
              <a:buNone/>
            </a:pPr>
            <a:endParaRPr lang="en-US" sz="1600" dirty="0"/>
          </a:p>
        </p:txBody>
      </p:sp>
    </p:spTree>
    <p:extLst>
      <p:ext uri="{BB962C8B-B14F-4D97-AF65-F5344CB8AC3E}">
        <p14:creationId xmlns:p14="http://schemas.microsoft.com/office/powerpoint/2010/main" val="40127174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806117" y="1531662"/>
            <a:ext cx="7531768" cy="3341128"/>
          </a:xfrm>
        </p:spPr>
        <p:txBody>
          <a:bodyPr/>
          <a:lstStyle/>
          <a:p>
            <a:pPr marL="342900" lvl="0" indent="-342900" defTabSz="914400">
              <a:lnSpc>
                <a:spcPct val="100000"/>
              </a:lnSpc>
              <a:spcBef>
                <a:spcPct val="20000"/>
              </a:spcBef>
              <a:defRPr/>
            </a:pP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r>
              <a:rPr lang="en-US" sz="5400" b="1" cap="none" dirty="0">
                <a:latin typeface="+mn-lt"/>
              </a:rPr>
              <a:t>Thank You!</a:t>
            </a:r>
            <a:br>
              <a:rPr lang="en-US" sz="2800" b="1" dirty="0">
                <a:latin typeface="+mn-lt"/>
              </a:rPr>
            </a:br>
            <a:r>
              <a:rPr lang="en-US" sz="2800" b="1" cap="none" dirty="0">
                <a:latin typeface="+mn-lt"/>
              </a:rPr>
              <a:t>Angie Alexander</a:t>
            </a:r>
            <a:br>
              <a:rPr lang="en-US" sz="2800" b="1" cap="none" dirty="0">
                <a:latin typeface="+mn-lt"/>
              </a:rPr>
            </a:br>
            <a:r>
              <a:rPr lang="en-US" sz="2800" b="1" cap="none" dirty="0">
                <a:latin typeface="+mn-lt"/>
              </a:rPr>
              <a:t>angalexander@idoa.in.gov</a:t>
            </a:r>
            <a:br>
              <a:rPr lang="en-US" sz="2400" b="1" cap="none" dirty="0">
                <a:solidFill>
                  <a:srgbClr val="FF0000"/>
                </a:solidFill>
                <a:latin typeface="+mn-lt"/>
                <a:cs typeface="Times New Roman" pitchFamily="18" charset="0"/>
              </a:rPr>
            </a:br>
            <a:br>
              <a:rPr lang="en-US" sz="2400" b="1" dirty="0">
                <a:solidFill>
                  <a:srgbClr val="FF0000"/>
                </a:solidFill>
                <a:latin typeface="+mn-lt"/>
                <a:cs typeface="Times New Roman" pitchFamily="18" charset="0"/>
              </a:rPr>
            </a:br>
            <a:r>
              <a:rPr lang="en-US" sz="2400" b="1" cap="none" dirty="0">
                <a:solidFill>
                  <a:srgbClr val="002060"/>
                </a:solidFill>
                <a:latin typeface="+mn-lt"/>
                <a:cs typeface="Times New Roman" pitchFamily="18" charset="0"/>
              </a:rPr>
              <a:t>Division Of Supplier Diversity</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3"/>
              </a:rPr>
              <a:t>mwbecompliance@idoa.in.gov</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4"/>
              </a:rPr>
              <a:t>www.in.gov/idoa/mwbe/payaudit.htm</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rPr>
              <a:t> </a:t>
            </a:r>
            <a:endParaRPr lang="en-US" sz="2400" b="1" dirty="0">
              <a:latin typeface="+mn-lt"/>
            </a:endParaRPr>
          </a:p>
        </p:txBody>
      </p:sp>
    </p:spTree>
    <p:extLst>
      <p:ext uri="{BB962C8B-B14F-4D97-AF65-F5344CB8AC3E}">
        <p14:creationId xmlns:p14="http://schemas.microsoft.com/office/powerpoint/2010/main" val="12607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D43C1-11BC-1917-3444-BE877A97F6B3}"/>
              </a:ext>
            </a:extLst>
          </p:cNvPr>
          <p:cNvSpPr>
            <a:spLocks noGrp="1"/>
          </p:cNvSpPr>
          <p:nvPr>
            <p:ph type="title"/>
          </p:nvPr>
        </p:nvSpPr>
        <p:spPr/>
        <p:txBody>
          <a:bodyPr/>
          <a:lstStyle/>
          <a:p>
            <a:r>
              <a:rPr lang="en-US" sz="3200" dirty="0"/>
              <a:t>Attachment U; Pre-Proposal Network Opportunities Form</a:t>
            </a:r>
          </a:p>
        </p:txBody>
      </p:sp>
      <p:pic>
        <p:nvPicPr>
          <p:cNvPr id="7" name="Content Placeholder 6">
            <a:extLst>
              <a:ext uri="{FF2B5EF4-FFF2-40B4-BE49-F238E27FC236}">
                <a16:creationId xmlns:a16="http://schemas.microsoft.com/office/drawing/2014/main" id="{F3C9DA0A-65A7-12F6-1485-F09B30E4B597}"/>
              </a:ext>
            </a:extLst>
          </p:cNvPr>
          <p:cNvPicPr>
            <a:picLocks noGrp="1" noChangeAspect="1"/>
          </p:cNvPicPr>
          <p:nvPr>
            <p:ph idx="1"/>
          </p:nvPr>
        </p:nvPicPr>
        <p:blipFill>
          <a:blip r:embed="rId3"/>
          <a:stretch>
            <a:fillRect/>
          </a:stretch>
        </p:blipFill>
        <p:spPr>
          <a:xfrm>
            <a:off x="4449467" y="2286000"/>
            <a:ext cx="3445466" cy="2900363"/>
          </a:xfrm>
          <a:prstGeom prst="rect">
            <a:avLst/>
          </a:prstGeom>
        </p:spPr>
      </p:pic>
    </p:spTree>
    <p:extLst>
      <p:ext uri="{BB962C8B-B14F-4D97-AF65-F5344CB8AC3E}">
        <p14:creationId xmlns:p14="http://schemas.microsoft.com/office/powerpoint/2010/main" val="1472519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a:xfrm>
            <a:off x="1371600" y="2286005"/>
            <a:ext cx="9601200" cy="1832990"/>
          </a:xfrm>
        </p:spPr>
        <p:txBody>
          <a:bodyPr>
            <a:normAutofit lnSpcReduction="10000"/>
          </a:bodyPr>
          <a:lstStyle/>
          <a:p>
            <a:pPr marL="0" indent="0">
              <a:spcBef>
                <a:spcPts val="0"/>
              </a:spcBef>
              <a:spcAft>
                <a:spcPts val="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b="1" dirty="0"/>
              <a:t>The Respondent shall provide correctional health services on a fixed per inmate per day rate that meets or exceeds the minimum requirements. This includes all treatment and related program support services. No deviations from the minimum service requirements shall be permitted without the prior written approval of the State. The Contractor shall act in good faith in the performance of all contract provisions.</a:t>
            </a:r>
          </a:p>
          <a:p>
            <a:pPr marL="0" indent="0">
              <a:spcBef>
                <a:spcPts val="0"/>
              </a:spcBef>
              <a:spcAft>
                <a:spcPts val="0"/>
              </a:spcAft>
              <a:buNone/>
            </a:pPr>
            <a:endParaRPr lang="en-US" sz="1800" b="1" dirty="0">
              <a:ea typeface="Times New Roman" panose="02020603050405020304" pitchFamily="18" charset="0"/>
              <a:cs typeface="Times New Roman" panose="02020603050405020304" pitchFamily="18" charset="0"/>
            </a:endParaRPr>
          </a:p>
          <a:p>
            <a:pPr marL="0" indent="0">
              <a:spcBef>
                <a:spcPts val="0"/>
              </a:spcBef>
              <a:spcAft>
                <a:spcPts val="0"/>
              </a:spcAft>
              <a:buNone/>
            </a:pPr>
            <a:r>
              <a:rPr lang="en-US" sz="1800" b="1" dirty="0">
                <a:ea typeface="Times New Roman" panose="02020603050405020304" pitchFamily="18" charset="0"/>
                <a:cs typeface="Times New Roman" panose="02020603050405020304" pitchFamily="18" charset="0"/>
              </a:rPr>
              <a:t>A complete Scope of Work can be found on Attachment S</a:t>
            </a:r>
          </a:p>
          <a:p>
            <a:pPr marL="0" indent="0">
              <a:spcBef>
                <a:spcPts val="0"/>
              </a:spcBef>
              <a:spcAft>
                <a:spcPts val="0"/>
              </a:spcAft>
              <a:buNone/>
            </a:pPr>
            <a:endParaRPr lang="en-US" sz="2800" dirty="0">
              <a:solidFill>
                <a:srgbClr val="101D49"/>
              </a:solidFill>
            </a:endParaRPr>
          </a:p>
        </p:txBody>
      </p:sp>
    </p:spTree>
    <p:extLst>
      <p:ext uri="{BB962C8B-B14F-4D97-AF65-F5344CB8AC3E}">
        <p14:creationId xmlns:p14="http://schemas.microsoft.com/office/powerpoint/2010/main" val="4237097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Term of Contract</a:t>
            </a:r>
          </a:p>
        </p:txBody>
      </p:sp>
      <p:pic>
        <p:nvPicPr>
          <p:cNvPr id="7" name="Content Placeholder 6">
            <a:extLst>
              <a:ext uri="{FF2B5EF4-FFF2-40B4-BE49-F238E27FC236}">
                <a16:creationId xmlns:a16="http://schemas.microsoft.com/office/drawing/2014/main" id="{27EF64DE-EC2A-DF73-3FD0-83DC4A2D5250}"/>
              </a:ext>
            </a:extLst>
          </p:cNvPr>
          <p:cNvPicPr>
            <a:picLocks noGrp="1" noChangeAspect="1"/>
          </p:cNvPicPr>
          <p:nvPr>
            <p:ph idx="1"/>
          </p:nvPr>
        </p:nvPicPr>
        <p:blipFill>
          <a:blip r:embed="rId2"/>
          <a:stretch>
            <a:fillRect/>
          </a:stretch>
        </p:blipFill>
        <p:spPr>
          <a:xfrm>
            <a:off x="2486025" y="2257425"/>
            <a:ext cx="7419975" cy="2628900"/>
          </a:xfrm>
          <a:prstGeom prst="rect">
            <a:avLst/>
          </a:prstGeom>
        </p:spPr>
      </p:pic>
    </p:spTree>
    <p:extLst>
      <p:ext uri="{BB962C8B-B14F-4D97-AF65-F5344CB8AC3E}">
        <p14:creationId xmlns:p14="http://schemas.microsoft.com/office/powerpoint/2010/main" val="593248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pPr algn="ctr"/>
            <a:r>
              <a:rPr lang="en-US" dirty="0">
                <a:latin typeface="Times New Roman" panose="02020603050405020304" pitchFamily="18" charset="0"/>
                <a:cs typeface="Times New Roman" panose="02020603050405020304" pitchFamily="18" charset="0"/>
              </a:rPr>
              <a:t>Key Dates</a:t>
            </a:r>
          </a:p>
        </p:txBody>
      </p:sp>
      <p:pic>
        <p:nvPicPr>
          <p:cNvPr id="7" name="Content Placeholder 6">
            <a:extLst>
              <a:ext uri="{FF2B5EF4-FFF2-40B4-BE49-F238E27FC236}">
                <a16:creationId xmlns:a16="http://schemas.microsoft.com/office/drawing/2014/main" id="{D34D18C1-2185-3165-8023-D4C87D9CF892}"/>
              </a:ext>
            </a:extLst>
          </p:cNvPr>
          <p:cNvPicPr>
            <a:picLocks noGrp="1" noChangeAspect="1"/>
          </p:cNvPicPr>
          <p:nvPr>
            <p:ph idx="1"/>
          </p:nvPr>
        </p:nvPicPr>
        <p:blipFill>
          <a:blip r:embed="rId3"/>
          <a:stretch>
            <a:fillRect/>
          </a:stretch>
        </p:blipFill>
        <p:spPr>
          <a:xfrm>
            <a:off x="3928905" y="1693370"/>
            <a:ext cx="6471139" cy="4300415"/>
          </a:xfrm>
          <a:prstGeom prst="rect">
            <a:avLst/>
          </a:prstGeom>
        </p:spPr>
      </p:pic>
    </p:spTree>
    <p:extLst>
      <p:ext uri="{BB962C8B-B14F-4D97-AF65-F5344CB8AC3E}">
        <p14:creationId xmlns:p14="http://schemas.microsoft.com/office/powerpoint/2010/main" val="4281142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Executive Summary</a:t>
            </a:r>
            <a:endParaRPr lang="en-US" sz="24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848255"/>
            <a:ext cx="9601200" cy="4041608"/>
          </a:xfrm>
        </p:spPr>
        <p:txBody>
          <a:bodyPr>
            <a:normAutofit fontScale="85000" lnSpcReduction="20000"/>
          </a:bodyPr>
          <a:lstStyle/>
          <a:p>
            <a:pPr marL="0" indent="0">
              <a:buNone/>
            </a:pPr>
            <a:r>
              <a:rPr lang="en-US" sz="2800" dirty="0">
                <a:solidFill>
                  <a:srgbClr val="101D49"/>
                </a:solidFill>
                <a:latin typeface="Times New Roman" panose="02020603050405020304" pitchFamily="18" charset="0"/>
                <a:cs typeface="Times New Roman" panose="02020603050405020304" pitchFamily="18" charset="0"/>
              </a:rPr>
              <a:t>The Executive Summary must be completed and submitted via Part One of the submission process.  At a minimum, your Executive Summary must address the following (also outlined in Section 2.2 of the RFP):</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sz="2800" b="1" i="0" dirty="0">
                <a:solidFill>
                  <a:srgbClr val="FF0000"/>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dirty="0">
              <a:solidFill>
                <a:srgbClr val="101D49"/>
              </a:solidFill>
              <a:latin typeface="Garamond" panose="02020404030301010803" pitchFamily="18" charset="0"/>
            </a:endParaRPr>
          </a:p>
        </p:txBody>
      </p:sp>
    </p:spTree>
    <p:extLst>
      <p:ext uri="{BB962C8B-B14F-4D97-AF65-F5344CB8AC3E}">
        <p14:creationId xmlns:p14="http://schemas.microsoft.com/office/powerpoint/2010/main" val="3386362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15468-AE6F-8385-52E7-449837E790B8}"/>
              </a:ext>
            </a:extLst>
          </p:cNvPr>
          <p:cNvSpPr>
            <a:spLocks noGrp="1"/>
          </p:cNvSpPr>
          <p:nvPr>
            <p:ph type="title"/>
          </p:nvPr>
        </p:nvSpPr>
        <p:spPr/>
        <p:txBody>
          <a:bodyPr/>
          <a:lstStyle/>
          <a:p>
            <a:pPr algn="ctr"/>
            <a:r>
              <a:rPr lang="en-US" dirty="0"/>
              <a:t>Attestation Form </a:t>
            </a:r>
            <a:r>
              <a:rPr lang="en-US" sz="2400" dirty="0"/>
              <a:t>(attachment J)</a:t>
            </a:r>
          </a:p>
        </p:txBody>
      </p:sp>
      <p:sp>
        <p:nvSpPr>
          <p:cNvPr id="3" name="Content Placeholder 2">
            <a:extLst>
              <a:ext uri="{FF2B5EF4-FFF2-40B4-BE49-F238E27FC236}">
                <a16:creationId xmlns:a16="http://schemas.microsoft.com/office/drawing/2014/main" id="{CABD4BF4-1789-2D91-8F17-9000A3B9E76A}"/>
              </a:ext>
            </a:extLst>
          </p:cNvPr>
          <p:cNvSpPr>
            <a:spLocks noGrp="1"/>
          </p:cNvSpPr>
          <p:nvPr>
            <p:ph idx="1"/>
          </p:nvPr>
        </p:nvSpPr>
        <p:spPr/>
        <p:txBody>
          <a:bodyPr>
            <a:normAutofit fontScale="92500" lnSpcReduction="20000"/>
          </a:bodyPr>
          <a:lstStyle/>
          <a:p>
            <a:pPr algn="l"/>
            <a:endParaRPr lang="en-US" sz="1800" b="0" i="0" u="none" strike="noStrike" baseline="0" dirty="0">
              <a:solidFill>
                <a:srgbClr val="000000"/>
              </a:solidFill>
              <a:latin typeface="Times New Roman" panose="02020603050405020304" pitchFamily="18" charset="0"/>
            </a:endParaRPr>
          </a:p>
          <a:p>
            <a:endParaRPr lang="en-US" sz="1800" b="0" i="0" u="none" strike="noStrike" baseline="0" dirty="0">
              <a:latin typeface="Times New Roman" panose="02020603050405020304" pitchFamily="18" charset="0"/>
            </a:endParaRPr>
          </a:p>
          <a:p>
            <a:pPr marR="0" algn="l"/>
            <a:r>
              <a:rPr lang="en-US" sz="1800" dirty="0">
                <a:solidFill>
                  <a:srgbClr val="101D48"/>
                </a:solidFill>
                <a:latin typeface="Times New Roman" panose="02020603050405020304" pitchFamily="18" charset="0"/>
              </a:rPr>
              <a:t>M</a:t>
            </a:r>
            <a:r>
              <a:rPr lang="en-US" sz="1800" b="0" i="0" u="none" strike="noStrike" baseline="0" dirty="0">
                <a:solidFill>
                  <a:srgbClr val="101D48"/>
                </a:solidFill>
                <a:latin typeface="Times New Roman" panose="02020603050405020304" pitchFamily="18" charset="0"/>
              </a:rPr>
              <a:t>ust be completed and returned with your submission.</a:t>
            </a:r>
          </a:p>
          <a:p>
            <a:pPr marR="0" algn="l"/>
            <a:r>
              <a:rPr lang="en-US" sz="1800" b="0" i="0" u="none" strike="noStrike" baseline="0" dirty="0">
                <a:solidFill>
                  <a:srgbClr val="101D48"/>
                </a:solidFill>
                <a:latin typeface="Times New Roman" panose="02020603050405020304" pitchFamily="18" charset="0"/>
              </a:rPr>
              <a:t>Mandatory Submission and Requirements</a:t>
            </a:r>
          </a:p>
          <a:p>
            <a:pPr marR="0" algn="l"/>
            <a:r>
              <a:rPr lang="en-US" sz="1800" b="0" i="0" u="none" strike="noStrike" baseline="0" dirty="0">
                <a:solidFill>
                  <a:srgbClr val="101D48"/>
                </a:solidFill>
                <a:latin typeface="Times New Roman" panose="02020603050405020304" pitchFamily="18" charset="0"/>
              </a:rPr>
              <a:t>Confirm Mutual Understanding and Submission</a:t>
            </a:r>
          </a:p>
          <a:p>
            <a:pPr marR="0" algn="l"/>
            <a:r>
              <a:rPr lang="en-US" sz="1800" b="0" i="0" u="none" strike="noStrike" baseline="0" dirty="0">
                <a:solidFill>
                  <a:srgbClr val="101D48"/>
                </a:solidFill>
                <a:latin typeface="Times New Roman" panose="02020603050405020304" pitchFamily="18" charset="0"/>
              </a:rPr>
              <a:t>Claim Clarification (Buy Indiana), if applicable </a:t>
            </a:r>
          </a:p>
          <a:p>
            <a:pPr marR="0" algn="l"/>
            <a:r>
              <a:rPr lang="en-US" sz="1800" b="0" i="0" u="none" strike="noStrike" baseline="0" dirty="0">
                <a:solidFill>
                  <a:srgbClr val="101D48"/>
                </a:solidFill>
                <a:latin typeface="Times New Roman" panose="02020603050405020304" pitchFamily="18" charset="0"/>
              </a:rPr>
              <a:t>Subcontractors per RFP 2.3.10</a:t>
            </a:r>
          </a:p>
          <a:p>
            <a:pPr marR="0" algn="l"/>
            <a:r>
              <a:rPr lang="en-US" sz="1800" b="0" i="0" u="none" strike="noStrike" baseline="0" dirty="0">
                <a:solidFill>
                  <a:srgbClr val="101D48"/>
                </a:solidFill>
                <a:latin typeface="Times New Roman" panose="02020603050405020304" pitchFamily="18" charset="0"/>
              </a:rPr>
              <a:t>Confidential / Redacted File Information</a:t>
            </a:r>
          </a:p>
          <a:p>
            <a:pPr marR="0" algn="l"/>
            <a:endParaRPr lang="en-US" sz="1800" b="0" i="0" u="none" strike="noStrike" baseline="0" dirty="0">
              <a:solidFill>
                <a:srgbClr val="101D48"/>
              </a:solidFill>
              <a:latin typeface="Times New Roman" panose="02020603050405020304" pitchFamily="18" charset="0"/>
            </a:endParaRPr>
          </a:p>
          <a:p>
            <a:endParaRPr lang="en-US" dirty="0"/>
          </a:p>
        </p:txBody>
      </p:sp>
    </p:spTree>
    <p:extLst>
      <p:ext uri="{BB962C8B-B14F-4D97-AF65-F5344CB8AC3E}">
        <p14:creationId xmlns:p14="http://schemas.microsoft.com/office/powerpoint/2010/main" val="2843213187"/>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3282</TotalTime>
  <Words>2639</Words>
  <Application>Microsoft Office PowerPoint</Application>
  <PresentationFormat>Widescreen</PresentationFormat>
  <Paragraphs>281</Paragraphs>
  <Slides>31</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Franklin Gothic Book</vt:lpstr>
      <vt:lpstr>Garamond</vt:lpstr>
      <vt:lpstr>Times New Roman</vt:lpstr>
      <vt:lpstr>Wingdings</vt:lpstr>
      <vt:lpstr>Crop</vt:lpstr>
      <vt:lpstr>Request for Proposal 26-85248 Correctional Health Care   Indiana Department of Administration On Behalf Of  Indiana Department of Correction  Pre-Proposal Conference   ANGIE ALEXANDER; PROCUREMENT SPECIALIST IDOA/Procurement Division</vt:lpstr>
      <vt:lpstr>Agenda</vt:lpstr>
      <vt:lpstr>General Information</vt:lpstr>
      <vt:lpstr>Attachment U; Pre-Proposal Network Opportunities Form</vt:lpstr>
      <vt:lpstr>Purpose of the RFP</vt:lpstr>
      <vt:lpstr>Term of Contract</vt:lpstr>
      <vt:lpstr>Key Dates</vt:lpstr>
      <vt:lpstr>Executive Summary</vt:lpstr>
      <vt:lpstr>Attestation Form (attachment J)</vt:lpstr>
      <vt:lpstr>Confidential Information</vt:lpstr>
      <vt:lpstr>Business Proposal (Attachment E)</vt:lpstr>
      <vt:lpstr>Technical Proposal (Attachment Q)</vt:lpstr>
      <vt:lpstr>Indiana Economic Impact Form (IEI)</vt:lpstr>
      <vt:lpstr>Cost Proposal (Attachment D)</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Additional Information</vt:lpstr>
      <vt:lpstr>                           Thank You! Angie Alexander angalexander@idoa.in.gov  Division Of Supplier Diversity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Alexander, Angie</cp:lastModifiedBy>
  <cp:revision>113</cp:revision>
  <dcterms:created xsi:type="dcterms:W3CDTF">2018-02-20T21:33:06Z</dcterms:created>
  <dcterms:modified xsi:type="dcterms:W3CDTF">2025-09-26T17:30:16Z</dcterms:modified>
</cp:coreProperties>
</file>